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5"/>
  </p:notesMasterIdLst>
  <p:sldIdLst>
    <p:sldId id="294" r:id="rId2"/>
    <p:sldId id="293" r:id="rId3"/>
    <p:sldId id="263" r:id="rId4"/>
    <p:sldId id="257" r:id="rId5"/>
    <p:sldId id="267" r:id="rId6"/>
    <p:sldId id="295" r:id="rId7"/>
    <p:sldId id="282" r:id="rId8"/>
    <p:sldId id="284" r:id="rId9"/>
    <p:sldId id="285" r:id="rId10"/>
    <p:sldId id="283" r:id="rId11"/>
    <p:sldId id="286" r:id="rId12"/>
    <p:sldId id="272" r:id="rId13"/>
    <p:sldId id="268" r:id="rId14"/>
    <p:sldId id="269" r:id="rId15"/>
    <p:sldId id="273" r:id="rId16"/>
    <p:sldId id="274" r:id="rId17"/>
    <p:sldId id="259" r:id="rId18"/>
    <p:sldId id="264" r:id="rId19"/>
    <p:sldId id="277" r:id="rId20"/>
    <p:sldId id="292" r:id="rId21"/>
    <p:sldId id="270" r:id="rId22"/>
    <p:sldId id="278" r:id="rId23"/>
    <p:sldId id="279" r:id="rId24"/>
    <p:sldId id="280" r:id="rId25"/>
    <p:sldId id="281" r:id="rId26"/>
    <p:sldId id="288" r:id="rId27"/>
    <p:sldId id="271" r:id="rId28"/>
    <p:sldId id="275" r:id="rId29"/>
    <p:sldId id="276" r:id="rId30"/>
    <p:sldId id="289" r:id="rId31"/>
    <p:sldId id="290" r:id="rId32"/>
    <p:sldId id="291" r:id="rId33"/>
    <p:sldId id="2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5EB87A-F6C1-4227-9E3D-2E6B65D331E0}">
          <p14:sldIdLst>
            <p14:sldId id="294"/>
            <p14:sldId id="293"/>
            <p14:sldId id="263"/>
            <p14:sldId id="257"/>
            <p14:sldId id="267"/>
            <p14:sldId id="295"/>
            <p14:sldId id="282"/>
            <p14:sldId id="284"/>
            <p14:sldId id="285"/>
            <p14:sldId id="283"/>
            <p14:sldId id="286"/>
            <p14:sldId id="272"/>
            <p14:sldId id="268"/>
            <p14:sldId id="269"/>
            <p14:sldId id="273"/>
            <p14:sldId id="274"/>
            <p14:sldId id="259"/>
            <p14:sldId id="264"/>
            <p14:sldId id="277"/>
            <p14:sldId id="292"/>
            <p14:sldId id="270"/>
            <p14:sldId id="278"/>
            <p14:sldId id="279"/>
            <p14:sldId id="280"/>
            <p14:sldId id="281"/>
            <p14:sldId id="288"/>
            <p14:sldId id="271"/>
            <p14:sldId id="275"/>
            <p14:sldId id="276"/>
            <p14:sldId id="289"/>
            <p14:sldId id="290"/>
            <p14:sldId id="29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94"/>
  </p:normalViewPr>
  <p:slideViewPr>
    <p:cSldViewPr>
      <p:cViewPr>
        <p:scale>
          <a:sx n="106" d="100"/>
          <a:sy n="106" d="100"/>
        </p:scale>
        <p:origin x="1288" y="-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0E8F3-4966-4677-A8FB-EE18AC525637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92A36-3BA2-4BC4-A4C3-9CAD25AB2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92A36-3BA2-4BC4-A4C3-9CAD25AB2F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0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0B6B8B-A1C4-4057-A955-091B0B2BFC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92F42E3-1259-4958-8F23-4EF211986CC3}" type="datetimeFigureOut">
              <a:rPr lang="en-US" smtClean="0"/>
              <a:t>2/2/18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130425"/>
            <a:ext cx="8305800" cy="1984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Hypertension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900" dirty="0" smtClean="0"/>
              <a:t>Pregnancy and Postpartum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 Summary of Recommendations from the</a:t>
            </a:r>
            <a:br>
              <a:rPr lang="en-US" sz="2200" dirty="0" smtClean="0"/>
            </a:br>
            <a:r>
              <a:rPr lang="en-US" sz="2200" dirty="0" smtClean="0"/>
              <a:t> American College of Obstetricians and Gynecologists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Kaci Durbin, MD, FACOG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Cause of Preeclampsia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71600"/>
            <a:ext cx="4717473" cy="4538749"/>
          </a:xfrm>
        </p:spPr>
      </p:pic>
      <p:sp>
        <p:nvSpPr>
          <p:cNvPr id="6" name="TextBox 5"/>
          <p:cNvSpPr txBox="1"/>
          <p:nvPr/>
        </p:nvSpPr>
        <p:spPr>
          <a:xfrm>
            <a:off x="457200" y="6509366"/>
            <a:ext cx="807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Pennington KA, </a:t>
            </a:r>
            <a:r>
              <a:rPr lang="en-US" sz="800" dirty="0" err="1"/>
              <a:t>Schlitt</a:t>
            </a:r>
            <a:r>
              <a:rPr lang="en-US" sz="800" dirty="0"/>
              <a:t> JM, Jackson DL et al.  Preeclampsia: Multiple approaches for a multifactorial </a:t>
            </a:r>
            <a:r>
              <a:rPr lang="en-US" sz="800" dirty="0" err="1"/>
              <a:t>diseasee</a:t>
            </a:r>
            <a:r>
              <a:rPr lang="en-US" sz="800" dirty="0"/>
              <a:t>.  </a:t>
            </a:r>
            <a:r>
              <a:rPr lang="en-US" sz="800" i="1" dirty="0"/>
              <a:t>Disease Models and Mechanisms</a:t>
            </a:r>
            <a:r>
              <a:rPr lang="en-US" sz="800" dirty="0"/>
              <a:t>.  2012; 5: 9-18.  </a:t>
            </a:r>
          </a:p>
        </p:txBody>
      </p:sp>
    </p:spTree>
    <p:extLst>
      <p:ext uri="{BB962C8B-B14F-4D97-AF65-F5344CB8AC3E}">
        <p14:creationId xmlns:p14="http://schemas.microsoft.com/office/powerpoint/2010/main" val="85740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Cause of Preeclampsia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Decrease in blood flow to the placenta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Mother develops hypertension to compensate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Increases blood flow to the placenta</a:t>
            </a:r>
            <a:endParaRPr lang="en-US" dirty="0"/>
          </a:p>
        </p:txBody>
      </p:sp>
      <p:pic>
        <p:nvPicPr>
          <p:cNvPr id="1028" name="Picture 4" descr="C:\Users\durbkl\AppData\Local\Microsoft\Windows\Temporary Internet Files\Content.IE5\R4LDP8DR\large-arrow-blue-down-33.3-603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42" y="3352800"/>
            <a:ext cx="65004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urbkl\AppData\Local\Microsoft\Windows\Temporary Internet Files\Content.IE5\R4LDP8DR\large-arrow-blue-down-33.3-6031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719" y="2133600"/>
            <a:ext cx="592529" cy="62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400800"/>
            <a:ext cx="723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Pennington KA, </a:t>
            </a:r>
            <a:r>
              <a:rPr lang="en-US" sz="800" dirty="0" err="1"/>
              <a:t>Schlitt</a:t>
            </a:r>
            <a:r>
              <a:rPr lang="en-US" sz="800" dirty="0"/>
              <a:t> JM, Jackson DL et al.  Preeclampsia: Multiple approaches for a multifactorial </a:t>
            </a:r>
            <a:r>
              <a:rPr lang="en-US" sz="800" dirty="0" err="1"/>
              <a:t>diseasee</a:t>
            </a:r>
            <a:r>
              <a:rPr lang="en-US" sz="800" dirty="0"/>
              <a:t>.  </a:t>
            </a:r>
            <a:r>
              <a:rPr lang="en-US" sz="800" i="1" dirty="0"/>
              <a:t>Disease Models and Mechanisms</a:t>
            </a:r>
            <a:r>
              <a:rPr lang="en-US" sz="800" dirty="0"/>
              <a:t>.  2012; 5: 9-18</a:t>
            </a:r>
          </a:p>
        </p:txBody>
      </p:sp>
    </p:spTree>
    <p:extLst>
      <p:ext uri="{BB962C8B-B14F-4D97-AF65-F5344CB8AC3E}">
        <p14:creationId xmlns:p14="http://schemas.microsoft.com/office/powerpoint/2010/main" val="50312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Factors for Preeclampsia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Primiparity</a:t>
            </a:r>
            <a:endParaRPr lang="en-US" dirty="0" smtClean="0"/>
          </a:p>
          <a:p>
            <a:r>
              <a:rPr lang="en-US" dirty="0" smtClean="0"/>
              <a:t>Previous preeclampsia</a:t>
            </a:r>
          </a:p>
          <a:p>
            <a:r>
              <a:rPr lang="en-US" dirty="0" smtClean="0"/>
              <a:t>CHTN or chronic renal disease</a:t>
            </a:r>
          </a:p>
          <a:p>
            <a:r>
              <a:rPr lang="en-US" dirty="0" smtClean="0"/>
              <a:t>History of thrombophilia</a:t>
            </a:r>
          </a:p>
          <a:p>
            <a:r>
              <a:rPr lang="en-US" dirty="0" smtClean="0"/>
              <a:t>Multifetal pregnancy</a:t>
            </a:r>
          </a:p>
          <a:p>
            <a:r>
              <a:rPr lang="en-US" dirty="0" smtClean="0"/>
              <a:t>In vitro fertilization</a:t>
            </a:r>
          </a:p>
          <a:p>
            <a:r>
              <a:rPr lang="en-US" dirty="0" smtClean="0"/>
              <a:t>Family history of preeclampsia</a:t>
            </a:r>
          </a:p>
          <a:p>
            <a:r>
              <a:rPr lang="en-US" dirty="0" smtClean="0"/>
              <a:t>Diabetes (</a:t>
            </a:r>
            <a:r>
              <a:rPr lang="en-US" dirty="0" err="1" smtClean="0"/>
              <a:t>pregestational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Systemic lupus erythematosus</a:t>
            </a:r>
          </a:p>
          <a:p>
            <a:r>
              <a:rPr lang="en-US" dirty="0" smtClean="0"/>
              <a:t>Advanced maternal age (over 40)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400800"/>
            <a:ext cx="822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221773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Evaluation</a:t>
            </a:r>
            <a:br>
              <a:rPr lang="en-US" dirty="0" smtClean="0"/>
            </a:br>
            <a:r>
              <a:rPr lang="en-US" sz="3600" dirty="0" smtClean="0"/>
              <a:t>Things to Remember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AMOUNT OF PROTEINURIA DOES NOT PREDICT MATERNAL OR FETAL OUTCOME</a:t>
            </a:r>
          </a:p>
          <a:p>
            <a:r>
              <a:rPr lang="en-US" dirty="0" smtClean="0"/>
              <a:t>Reviews of maternal mortality data reveal</a:t>
            </a:r>
          </a:p>
          <a:p>
            <a:pPr lvl="1"/>
            <a:r>
              <a:rPr lang="en-US" dirty="0" smtClean="0"/>
              <a:t>Deaths can be avoided if treatment initiated early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Intervention in acutely ill women is sometimes delayed secondary to the absence of proteinuria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324600"/>
            <a:ext cx="822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2278778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Areas Stressed by ACOG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Deliver all women with gestational hypertension or preeclampsia (even without severe features) at 37 weeks</a:t>
            </a:r>
          </a:p>
          <a:p>
            <a:r>
              <a:rPr lang="en-US" sz="3200" dirty="0" smtClean="0"/>
              <a:t>Increased postpartum surveillance and treatment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1197994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Evaluation</a:t>
            </a:r>
            <a:br>
              <a:rPr lang="en-US" dirty="0" smtClean="0"/>
            </a:br>
            <a:r>
              <a:rPr lang="en-US" sz="3100" dirty="0" smtClean="0"/>
              <a:t>Women with Suspected GHTN or Preeclampsia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Ask about symptoms of preeclampsia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(Headaches, visual changes, abdominal pain, N/V, SOA, weight gain)</a:t>
            </a:r>
          </a:p>
          <a:p>
            <a:r>
              <a:rPr lang="en-US" dirty="0" smtClean="0"/>
              <a:t>Physical Exam</a:t>
            </a:r>
          </a:p>
          <a:p>
            <a:pPr lvl="1"/>
            <a:r>
              <a:rPr lang="en-US" dirty="0" smtClean="0"/>
              <a:t>Swelling (lower and upper extremities, face)</a:t>
            </a:r>
          </a:p>
          <a:p>
            <a:pPr lvl="1"/>
            <a:r>
              <a:rPr lang="en-US" dirty="0" smtClean="0"/>
              <a:t>RUQ or epigastric tenderness</a:t>
            </a:r>
          </a:p>
          <a:p>
            <a:pPr lvl="1"/>
            <a:r>
              <a:rPr lang="en-US" dirty="0" smtClean="0"/>
              <a:t>Reflexes</a:t>
            </a:r>
          </a:p>
          <a:p>
            <a:r>
              <a:rPr lang="en-US" dirty="0" smtClean="0"/>
              <a:t>Fetal Assessment</a:t>
            </a:r>
          </a:p>
          <a:p>
            <a:pPr lvl="1"/>
            <a:r>
              <a:rPr lang="en-US" dirty="0" smtClean="0"/>
              <a:t>NST (+/- BPP if nonreactive)</a:t>
            </a:r>
          </a:p>
          <a:p>
            <a:pPr lvl="1"/>
            <a:r>
              <a:rPr lang="en-US" dirty="0" smtClean="0"/>
              <a:t>+/- AFI and growth ultrasound</a:t>
            </a:r>
          </a:p>
          <a:p>
            <a:r>
              <a:rPr lang="en-US" dirty="0" smtClean="0"/>
              <a:t>Laboratory Evaluation</a:t>
            </a:r>
          </a:p>
          <a:p>
            <a:pPr lvl="1"/>
            <a:r>
              <a:rPr lang="en-US" dirty="0" smtClean="0"/>
              <a:t>CBC with platelet count</a:t>
            </a:r>
          </a:p>
          <a:p>
            <a:pPr lvl="1"/>
            <a:r>
              <a:rPr lang="en-US" dirty="0" smtClean="0"/>
              <a:t>Serum creatinine</a:t>
            </a:r>
          </a:p>
          <a:p>
            <a:pPr lvl="1"/>
            <a:r>
              <a:rPr lang="en-US" dirty="0" smtClean="0"/>
              <a:t>Liver enzymes</a:t>
            </a:r>
          </a:p>
          <a:p>
            <a:pPr lvl="1"/>
            <a:r>
              <a:rPr lang="en-US" dirty="0" smtClean="0"/>
              <a:t>24 hour urine for protein OR urine protein/creatinine ratio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324600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3060868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sz="3600" dirty="0" smtClean="0"/>
              <a:t>Women with GHTN or Preeclampsia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Hospitalization and delivery for all women at 37 weeks or greater</a:t>
            </a:r>
          </a:p>
          <a:p>
            <a:r>
              <a:rPr lang="en-US" dirty="0" smtClean="0"/>
              <a:t>Hospitalization and delivery for all women with suspected placental abruption</a:t>
            </a:r>
          </a:p>
          <a:p>
            <a:r>
              <a:rPr lang="en-US" dirty="0" smtClean="0"/>
              <a:t>Hospitalization and delivery for all women 34 weeks or more with any of the following:</a:t>
            </a:r>
          </a:p>
          <a:p>
            <a:pPr lvl="1"/>
            <a:r>
              <a:rPr lang="en-US" dirty="0" smtClean="0"/>
              <a:t>Preeclampsia with severe features</a:t>
            </a:r>
          </a:p>
          <a:p>
            <a:pPr lvl="1"/>
            <a:r>
              <a:rPr lang="en-US" dirty="0" smtClean="0"/>
              <a:t>Labor or ruptured membranes</a:t>
            </a:r>
          </a:p>
          <a:p>
            <a:pPr lvl="1"/>
            <a:r>
              <a:rPr lang="en-US" dirty="0" smtClean="0"/>
              <a:t>Estimated fetal weight less than the 5</a:t>
            </a:r>
            <a:r>
              <a:rPr lang="en-US" baseline="30000" dirty="0" smtClean="0"/>
              <a:t>th</a:t>
            </a:r>
            <a:r>
              <a:rPr lang="en-US" dirty="0" smtClean="0"/>
              <a:t> %tile</a:t>
            </a:r>
          </a:p>
          <a:p>
            <a:pPr lvl="1"/>
            <a:r>
              <a:rPr lang="en-US" dirty="0" smtClean="0"/>
              <a:t>Oligohydramnios</a:t>
            </a:r>
          </a:p>
          <a:p>
            <a:pPr lvl="1"/>
            <a:r>
              <a:rPr lang="en-US" dirty="0" smtClean="0"/>
              <a:t>Persistent BPP 6/10 or less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815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3153286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GHTN and Preeclampsia </a:t>
            </a:r>
            <a:r>
              <a:rPr lang="en-US" sz="3200" b="1" dirty="0" smtClean="0">
                <a:solidFill>
                  <a:srgbClr val="FF0000"/>
                </a:solidFill>
              </a:rPr>
              <a:t>without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Severe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37 weeks DELIVER</a:t>
            </a:r>
          </a:p>
          <a:p>
            <a:r>
              <a:rPr lang="en-US" sz="2400" dirty="0" smtClean="0"/>
              <a:t>If 34 weeks or greater DELIVER for the following indications</a:t>
            </a:r>
          </a:p>
          <a:p>
            <a:pPr lvl="1"/>
            <a:r>
              <a:rPr lang="en-US" sz="2100" dirty="0" smtClean="0"/>
              <a:t>Labor</a:t>
            </a:r>
          </a:p>
          <a:p>
            <a:pPr lvl="1"/>
            <a:r>
              <a:rPr lang="en-US" sz="2100" dirty="0" smtClean="0"/>
              <a:t>Suspected abruption</a:t>
            </a:r>
          </a:p>
          <a:p>
            <a:pPr lvl="1"/>
            <a:r>
              <a:rPr lang="en-US" sz="2100" dirty="0" err="1" smtClean="0"/>
              <a:t>Nonreassuring</a:t>
            </a:r>
            <a:r>
              <a:rPr lang="en-US" sz="2100" dirty="0" smtClean="0"/>
              <a:t> testing</a:t>
            </a:r>
          </a:p>
          <a:p>
            <a:pPr lvl="1"/>
            <a:r>
              <a:rPr lang="en-US" sz="2100" dirty="0" smtClean="0"/>
              <a:t>Estimated fetal weight less than the 5</a:t>
            </a:r>
            <a:r>
              <a:rPr lang="en-US" sz="2100" baseline="30000" dirty="0" smtClean="0"/>
              <a:t>th</a:t>
            </a:r>
            <a:r>
              <a:rPr lang="en-US" sz="2100" dirty="0" smtClean="0"/>
              <a:t> %tile</a:t>
            </a:r>
          </a:p>
          <a:p>
            <a:r>
              <a:rPr lang="en-US" sz="2400" dirty="0" smtClean="0"/>
              <a:t>If less than 37 weeks and the prior indications not present</a:t>
            </a:r>
          </a:p>
          <a:p>
            <a:pPr lvl="1"/>
            <a:r>
              <a:rPr lang="en-US" sz="2300" dirty="0" smtClean="0"/>
              <a:t>Antenatal testing and observation until 37 weeks</a:t>
            </a:r>
          </a:p>
          <a:p>
            <a:pPr lvl="1"/>
            <a:r>
              <a:rPr lang="en-US" sz="2300" dirty="0" smtClean="0"/>
              <a:t>Daily fetal kick counts</a:t>
            </a:r>
          </a:p>
          <a:p>
            <a:pPr lvl="1"/>
            <a:r>
              <a:rPr lang="en-US" sz="2300" dirty="0" smtClean="0"/>
              <a:t>No </a:t>
            </a:r>
            <a:r>
              <a:rPr lang="en-US" sz="2300" dirty="0" err="1" smtClean="0"/>
              <a:t>antihypertensives</a:t>
            </a:r>
            <a:r>
              <a:rPr lang="en-US" sz="2300" dirty="0" smtClean="0"/>
              <a:t> needed as long as systolic blood pressure less than 160mmHg and diastolic BP less than 110mmHg</a:t>
            </a:r>
          </a:p>
          <a:p>
            <a:r>
              <a:rPr lang="en-US" sz="2400" dirty="0" smtClean="0"/>
              <a:t>No magnesium sulfate needed as long as blood pressures remain in the mild range </a:t>
            </a:r>
            <a:r>
              <a:rPr lang="en-US" sz="2100" dirty="0" smtClean="0"/>
              <a:t>(less than 160 systolic and less than 110 diastolic) </a:t>
            </a:r>
            <a:r>
              <a:rPr lang="en-US" sz="2200" dirty="0" smtClean="0"/>
              <a:t>and no severe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477000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1870193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Preeclampsia </a:t>
            </a:r>
            <a:r>
              <a:rPr lang="en-US" sz="3200" b="1" dirty="0" smtClean="0">
                <a:solidFill>
                  <a:srgbClr val="FF0000"/>
                </a:solidFill>
              </a:rPr>
              <a:t>with</a:t>
            </a:r>
            <a:r>
              <a:rPr lang="en-US" sz="3200" dirty="0" smtClean="0"/>
              <a:t> Severe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34 weeks or greater, DELIVER</a:t>
            </a:r>
          </a:p>
          <a:p>
            <a:r>
              <a:rPr lang="en-US" dirty="0"/>
              <a:t>If less than 34 weeks</a:t>
            </a:r>
          </a:p>
          <a:p>
            <a:pPr lvl="1"/>
            <a:r>
              <a:rPr lang="en-US" dirty="0"/>
              <a:t>Transfer to facility where MFM, NICU available</a:t>
            </a:r>
          </a:p>
          <a:p>
            <a:pPr lvl="1"/>
            <a:r>
              <a:rPr lang="en-US" dirty="0"/>
              <a:t>Start Betamethasone </a:t>
            </a:r>
            <a:r>
              <a:rPr lang="en-US" dirty="0" smtClean="0"/>
              <a:t>course</a:t>
            </a:r>
          </a:p>
          <a:p>
            <a:r>
              <a:rPr lang="en-US" dirty="0" smtClean="0"/>
              <a:t>Start magnesium sulfate seizure prophylaxis</a:t>
            </a:r>
          </a:p>
          <a:p>
            <a:pPr lvl="1"/>
            <a:r>
              <a:rPr lang="en-US" dirty="0" smtClean="0"/>
              <a:t>Loading dose of 6 grams</a:t>
            </a:r>
          </a:p>
          <a:p>
            <a:pPr lvl="1"/>
            <a:r>
              <a:rPr lang="en-US" dirty="0" smtClean="0"/>
              <a:t>Maintenance 2g/hour</a:t>
            </a:r>
          </a:p>
          <a:p>
            <a:r>
              <a:rPr lang="en-US" dirty="0" smtClean="0"/>
              <a:t>Start antihypertensive therapy for severe range blood pressures</a:t>
            </a:r>
          </a:p>
          <a:p>
            <a:pPr lvl="1"/>
            <a:r>
              <a:rPr lang="en-US" dirty="0" smtClean="0"/>
              <a:t>First line treatment intravenous Labetalol</a:t>
            </a:r>
          </a:p>
          <a:p>
            <a:pPr lvl="1"/>
            <a:r>
              <a:rPr lang="en-US" dirty="0" smtClean="0"/>
              <a:t>Goal is NOT normal blood pressure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6400800"/>
            <a:ext cx="815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3199171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sz="3600" dirty="0" smtClean="0"/>
              <a:t>Preeclampsia </a:t>
            </a:r>
            <a:r>
              <a:rPr lang="en-US" sz="3600" b="1" dirty="0" smtClean="0">
                <a:solidFill>
                  <a:srgbClr val="FF0000"/>
                </a:solidFill>
              </a:rPr>
              <a:t>with</a:t>
            </a:r>
            <a:r>
              <a:rPr lang="en-US" sz="3600" dirty="0" smtClean="0"/>
              <a:t> Severe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have vaginal delivery</a:t>
            </a:r>
          </a:p>
          <a:p>
            <a:r>
              <a:rPr lang="en-US" dirty="0" smtClean="0"/>
              <a:t>If patient goes for Cesarean section, </a:t>
            </a:r>
            <a:r>
              <a:rPr lang="en-US" b="1" dirty="0" smtClean="0"/>
              <a:t>DO NOT DISCONTINUE THE MAGNESIUM</a:t>
            </a:r>
          </a:p>
          <a:p>
            <a:pPr lvl="1"/>
            <a:r>
              <a:rPr lang="en-US" dirty="0" smtClean="0"/>
              <a:t>Both anesthesia induction and the stress of delivery can reduce the seizure threshold</a:t>
            </a:r>
          </a:p>
          <a:p>
            <a:pPr lvl="1"/>
            <a:r>
              <a:rPr lang="en-US" dirty="0" smtClean="0"/>
              <a:t>Discontinuing magnesium will NOT abate the potential interactions of magnesium with anesthetic agents</a:t>
            </a:r>
          </a:p>
          <a:p>
            <a:pPr lvl="2"/>
            <a:r>
              <a:rPr lang="en-US" dirty="0" smtClean="0"/>
              <a:t>Magnesium has a half life of 5 hours</a:t>
            </a:r>
          </a:p>
          <a:p>
            <a:pPr lvl="1"/>
            <a:r>
              <a:rPr lang="en-US" dirty="0" smtClean="0"/>
              <a:t>Places the patient at risk for postpartum eclampsia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248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248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3436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Incidence of Pregnancy Induced Hypertension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72009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427512" y="6230694"/>
            <a:ext cx="7116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CDC.  Data on Selected Pregnancy Complications in the United States.  https</a:t>
            </a:r>
            <a:r>
              <a:rPr lang="en-US" sz="800" dirty="0"/>
              <a:t>://www.cdc.gov/reproductivehealth/maternalinfanthealth/pregnancy-complications-data.htm</a:t>
            </a:r>
          </a:p>
        </p:txBody>
      </p:sp>
    </p:spTree>
    <p:extLst>
      <p:ext uri="{BB962C8B-B14F-4D97-AF65-F5344CB8AC3E}">
        <p14:creationId xmlns:p14="http://schemas.microsoft.com/office/powerpoint/2010/main" val="89261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Management During Labor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GHTN and Preeclampsia WITHOUT severe features</a:t>
            </a:r>
          </a:p>
          <a:p>
            <a:pPr lvl="1"/>
            <a:r>
              <a:rPr lang="en-US" dirty="0" smtClean="0"/>
              <a:t>Vitals q 4 hours</a:t>
            </a:r>
          </a:p>
          <a:p>
            <a:pPr lvl="1"/>
            <a:r>
              <a:rPr lang="en-US" dirty="0" smtClean="0"/>
              <a:t>I&amp;O q 8 hours minimum</a:t>
            </a:r>
          </a:p>
          <a:p>
            <a:pPr lvl="1"/>
            <a:r>
              <a:rPr lang="en-US" dirty="0" smtClean="0"/>
              <a:t>Lung exam q 4 hours</a:t>
            </a:r>
          </a:p>
          <a:p>
            <a:pPr lvl="1"/>
            <a:r>
              <a:rPr lang="en-US" dirty="0" smtClean="0"/>
              <a:t>Assess for symptoms (edema, HA, visual changes, epigastric pain) every 8 hours</a:t>
            </a:r>
          </a:p>
          <a:p>
            <a:pPr lvl="1"/>
            <a:r>
              <a:rPr lang="en-US" dirty="0" smtClean="0"/>
              <a:t>Continuous EFM</a:t>
            </a:r>
          </a:p>
          <a:p>
            <a:r>
              <a:rPr lang="en-US" dirty="0" smtClean="0"/>
              <a:t>Preeclampsia WITH severe features</a:t>
            </a:r>
          </a:p>
          <a:p>
            <a:pPr lvl="1"/>
            <a:r>
              <a:rPr lang="en-US" dirty="0" smtClean="0"/>
              <a:t>Vitals initially q5 minutes, then q 30 minutes during magnesium sulfate infusion if BPs stable</a:t>
            </a:r>
          </a:p>
          <a:p>
            <a:pPr lvl="1"/>
            <a:r>
              <a:rPr lang="en-US" dirty="0" smtClean="0"/>
              <a:t>Continuous pulse oximetry</a:t>
            </a:r>
          </a:p>
          <a:p>
            <a:pPr lvl="1"/>
            <a:r>
              <a:rPr lang="en-US" dirty="0" smtClean="0"/>
              <a:t>I&amp;O assessment hourly</a:t>
            </a:r>
          </a:p>
          <a:p>
            <a:pPr lvl="1"/>
            <a:r>
              <a:rPr lang="en-US" dirty="0" smtClean="0"/>
              <a:t>Lung exam q 2 hours</a:t>
            </a:r>
          </a:p>
          <a:p>
            <a:pPr lvl="1"/>
            <a:r>
              <a:rPr lang="en-US" dirty="0" smtClean="0"/>
              <a:t>Assess for symptoms q 4 hours minimum</a:t>
            </a:r>
          </a:p>
          <a:p>
            <a:pPr lvl="1"/>
            <a:r>
              <a:rPr lang="en-US" dirty="0" smtClean="0"/>
              <a:t>Continuous EFM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553200"/>
            <a:ext cx="845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Improving Health Care Response to Preeclampsia: A California Quality Improvement Toolkit.  California Maternal Quality Care Collaboration.  November 2013</a:t>
            </a:r>
          </a:p>
        </p:txBody>
      </p:sp>
    </p:spTree>
    <p:extLst>
      <p:ext uri="{BB962C8B-B14F-4D97-AF65-F5344CB8AC3E}">
        <p14:creationId xmlns:p14="http://schemas.microsoft.com/office/powerpoint/2010/main" val="1162607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sz="3600" dirty="0" smtClean="0"/>
              <a:t>Postpartum HTN and Preeclampsia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women with a diagnosis of GHTN, preeclampsia or superimposed preeclampsia</a:t>
            </a:r>
          </a:p>
          <a:p>
            <a:pPr lvl="1"/>
            <a:r>
              <a:rPr lang="en-US" dirty="0" smtClean="0"/>
              <a:t>Need </a:t>
            </a:r>
            <a:r>
              <a:rPr lang="en-US" b="1" dirty="0" smtClean="0">
                <a:solidFill>
                  <a:srgbClr val="FF0000"/>
                </a:solidFill>
              </a:rPr>
              <a:t>blood pressure monitoring for 72 hours postpartum </a:t>
            </a:r>
            <a:r>
              <a:rPr lang="en-US" dirty="0" smtClean="0"/>
              <a:t>(in hospital or outpatient)</a:t>
            </a:r>
          </a:p>
          <a:p>
            <a:pPr lvl="1"/>
            <a:r>
              <a:rPr lang="en-US" dirty="0" smtClean="0"/>
              <a:t>Need follow up appointment to check blood pressure 7-10 days postpartum</a:t>
            </a:r>
          </a:p>
          <a:p>
            <a:r>
              <a:rPr lang="en-US" dirty="0" smtClean="0"/>
              <a:t>For women with new-onset HTN postpartum</a:t>
            </a:r>
          </a:p>
          <a:p>
            <a:pPr lvl="1"/>
            <a:r>
              <a:rPr lang="en-US" dirty="0" smtClean="0"/>
              <a:t>If severe features- need magnesium sulfate</a:t>
            </a:r>
          </a:p>
          <a:p>
            <a:r>
              <a:rPr lang="en-US" dirty="0" smtClean="0"/>
              <a:t>For women with persistent postpartum hypertension</a:t>
            </a:r>
          </a:p>
          <a:p>
            <a:pPr lvl="1"/>
            <a:r>
              <a:rPr lang="en-US" dirty="0" smtClean="0"/>
              <a:t>Treat with </a:t>
            </a:r>
            <a:r>
              <a:rPr lang="en-US" dirty="0" err="1" smtClean="0"/>
              <a:t>antihypertensives</a:t>
            </a:r>
            <a:r>
              <a:rPr lang="en-US" dirty="0" smtClean="0"/>
              <a:t> for systolic BP ≥ 150 or diastolic </a:t>
            </a:r>
            <a:r>
              <a:rPr lang="en-US" dirty="0"/>
              <a:t>≥ </a:t>
            </a:r>
            <a:r>
              <a:rPr lang="en-US" dirty="0" smtClean="0"/>
              <a:t>100 (on at least 2 occasions 4 hours apart)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248400"/>
            <a:ext cx="800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1145760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of Severe Hypertension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ACOG recommends antihypertensive treatment for acute-onset, severe systolic (≥ 160) or severe diastolic (≥ 110) blood pressure if persistent for 15 minutes or more</a:t>
            </a:r>
          </a:p>
          <a:p>
            <a:pPr lvl="1"/>
            <a:r>
              <a:rPr lang="en-US" dirty="0" smtClean="0"/>
              <a:t>Goal is preventing cerebral injury and infarction</a:t>
            </a:r>
          </a:p>
          <a:p>
            <a:r>
              <a:rPr lang="en-US" dirty="0" smtClean="0"/>
              <a:t>First line treatment is intravenous Labetalol or intravenous Hydralazine</a:t>
            </a:r>
          </a:p>
          <a:p>
            <a:r>
              <a:rPr lang="en-US" dirty="0" smtClean="0"/>
              <a:t>Oral </a:t>
            </a:r>
            <a:r>
              <a:rPr lang="en-US" dirty="0" err="1" smtClean="0"/>
              <a:t>Nifedipine</a:t>
            </a:r>
            <a:r>
              <a:rPr lang="en-US" dirty="0" smtClean="0"/>
              <a:t> may also be considered a first line agent</a:t>
            </a:r>
          </a:p>
          <a:p>
            <a:r>
              <a:rPr lang="en-US" dirty="0" smtClean="0"/>
              <a:t>Goal is NOT normal blood pressure!</a:t>
            </a:r>
          </a:p>
          <a:p>
            <a:pPr lvl="1"/>
            <a:r>
              <a:rPr lang="en-US" dirty="0" smtClean="0"/>
              <a:t>Ideal range is 140-150/90-100mmHg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822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Emergent Therapy for Acute-Onset, Severe Hypertension During Pregnancy and the Postpartum Period.  </a:t>
            </a:r>
            <a:r>
              <a:rPr lang="en-US" sz="800" i="1" dirty="0"/>
              <a:t>ACOG Committee Opinion #623</a:t>
            </a:r>
            <a:r>
              <a:rPr lang="en-US" sz="800" dirty="0"/>
              <a:t>.  2015 (Reaffirmed 2016). </a:t>
            </a:r>
          </a:p>
        </p:txBody>
      </p:sp>
    </p:spTree>
    <p:extLst>
      <p:ext uri="{BB962C8B-B14F-4D97-AF65-F5344CB8AC3E}">
        <p14:creationId xmlns:p14="http://schemas.microsoft.com/office/powerpoint/2010/main" val="3246098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Management of Severe Hypertension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Labetalol First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9248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Notify physician immediately for systolic BP ≥ 160 or diastolic BP ≥ 110 and institute fetal surveillance</a:t>
            </a:r>
          </a:p>
          <a:p>
            <a:r>
              <a:rPr lang="en-US" dirty="0" smtClean="0"/>
              <a:t>If severe BP persistent for 15 minutes, give </a:t>
            </a:r>
            <a:r>
              <a:rPr lang="en-US" b="1" dirty="0" smtClean="0">
                <a:solidFill>
                  <a:srgbClr val="FF0000"/>
                </a:solidFill>
              </a:rPr>
              <a:t>Labetalol 20mg IV </a:t>
            </a:r>
            <a:r>
              <a:rPr lang="en-US" dirty="0" smtClean="0"/>
              <a:t>(over 2 minutes)</a:t>
            </a:r>
          </a:p>
          <a:p>
            <a:pPr lvl="1"/>
            <a:r>
              <a:rPr lang="en-US" dirty="0" smtClean="0"/>
              <a:t>Repeat BP in 10 minutes</a:t>
            </a:r>
          </a:p>
          <a:p>
            <a:r>
              <a:rPr lang="en-US" dirty="0" smtClean="0"/>
              <a:t>If severe BP persistent, give </a:t>
            </a:r>
            <a:r>
              <a:rPr lang="en-US" b="1" dirty="0" smtClean="0">
                <a:solidFill>
                  <a:srgbClr val="FF0000"/>
                </a:solidFill>
              </a:rPr>
              <a:t>Labetalol 40mg IV </a:t>
            </a:r>
            <a:r>
              <a:rPr lang="en-US" dirty="0" smtClean="0"/>
              <a:t>(over 2 minutes</a:t>
            </a:r>
          </a:p>
          <a:p>
            <a:pPr lvl="1"/>
            <a:r>
              <a:rPr lang="en-US" dirty="0" smtClean="0"/>
              <a:t>Repeat BP in 10 minutes</a:t>
            </a:r>
          </a:p>
          <a:p>
            <a:r>
              <a:rPr lang="en-US" dirty="0" smtClean="0"/>
              <a:t>If severe BP persistent, give </a:t>
            </a:r>
            <a:r>
              <a:rPr lang="en-US" b="1" dirty="0" smtClean="0">
                <a:solidFill>
                  <a:srgbClr val="FF0000"/>
                </a:solidFill>
              </a:rPr>
              <a:t>Labetalol 80mg IV </a:t>
            </a:r>
            <a:r>
              <a:rPr lang="en-US" dirty="0" smtClean="0"/>
              <a:t>(over 2 minutes)</a:t>
            </a:r>
          </a:p>
          <a:p>
            <a:pPr lvl="1"/>
            <a:r>
              <a:rPr lang="en-US" dirty="0" smtClean="0"/>
              <a:t>Repeat BP in 10 minutes</a:t>
            </a:r>
          </a:p>
          <a:p>
            <a:r>
              <a:rPr lang="en-US" dirty="0" smtClean="0"/>
              <a:t>If severe BP persistent, give </a:t>
            </a:r>
            <a:r>
              <a:rPr lang="en-US" b="1" dirty="0" smtClean="0">
                <a:solidFill>
                  <a:srgbClr val="0070C0"/>
                </a:solidFill>
              </a:rPr>
              <a:t>Hydralazine 10mg IV </a:t>
            </a:r>
            <a:r>
              <a:rPr lang="en-US" dirty="0" smtClean="0"/>
              <a:t>(over 2 minutes)</a:t>
            </a:r>
          </a:p>
          <a:p>
            <a:pPr lvl="1"/>
            <a:r>
              <a:rPr lang="en-US" dirty="0" smtClean="0"/>
              <a:t>Repeat BP in 20 minutes</a:t>
            </a:r>
          </a:p>
          <a:p>
            <a:r>
              <a:rPr lang="en-US" dirty="0" smtClean="0"/>
              <a:t>If severe BP persistent, obtain  MFM, internal medicine, anesthesia, or critical care consultation</a:t>
            </a:r>
          </a:p>
          <a:p>
            <a:endParaRPr lang="en-US" dirty="0" smtClean="0"/>
          </a:p>
          <a:p>
            <a:r>
              <a:rPr lang="en-US" dirty="0" smtClean="0"/>
              <a:t>Once blood pressure goals achieved:</a:t>
            </a:r>
          </a:p>
          <a:p>
            <a:pPr lvl="1"/>
            <a:r>
              <a:rPr lang="en-US" dirty="0" smtClean="0"/>
              <a:t>BP </a:t>
            </a:r>
            <a:r>
              <a:rPr lang="en-US" dirty="0"/>
              <a:t>every 10 minutes for 1 hour, then every 15 minutes for 1 hour, then every 30 minutes for 1 hour, then hourly x 4 hours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6477000"/>
            <a:ext cx="853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Emergent Therapy for Acute-Onset, Severe Hypertension During Pregnancy and the Postpartum Period.  </a:t>
            </a:r>
            <a:r>
              <a:rPr lang="en-US" sz="800" i="1" dirty="0"/>
              <a:t>ACOG Committee Opinion #623</a:t>
            </a:r>
            <a:r>
              <a:rPr lang="en-US" sz="800" dirty="0"/>
              <a:t>.  2015 (Reaffirmed 2016). </a:t>
            </a:r>
          </a:p>
        </p:txBody>
      </p:sp>
    </p:spTree>
    <p:extLst>
      <p:ext uri="{BB962C8B-B14F-4D97-AF65-F5344CB8AC3E}">
        <p14:creationId xmlns:p14="http://schemas.microsoft.com/office/powerpoint/2010/main" val="4247771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Management of Severe Hypertension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Hydralazine First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Notify physician immediately for systolic BP ≥ 160 or diastolic BP ≥ 110 and institute fetal surveillance</a:t>
            </a:r>
          </a:p>
          <a:p>
            <a:r>
              <a:rPr lang="en-US" dirty="0"/>
              <a:t>If severe BP persistent for 15 minutes, give </a:t>
            </a:r>
            <a:r>
              <a:rPr lang="en-US" b="1" dirty="0" smtClean="0">
                <a:solidFill>
                  <a:srgbClr val="0070C0"/>
                </a:solidFill>
              </a:rPr>
              <a:t>Hydralazine 5 or 10mg </a:t>
            </a:r>
            <a:r>
              <a:rPr lang="en-US" dirty="0" smtClean="0"/>
              <a:t>(over </a:t>
            </a:r>
            <a:r>
              <a:rPr lang="en-US" dirty="0"/>
              <a:t>2 minutes)</a:t>
            </a:r>
          </a:p>
          <a:p>
            <a:pPr lvl="1"/>
            <a:r>
              <a:rPr lang="en-US" dirty="0"/>
              <a:t>Repeat BP in </a:t>
            </a:r>
            <a:r>
              <a:rPr lang="en-US" dirty="0" smtClean="0"/>
              <a:t>20 </a:t>
            </a:r>
            <a:r>
              <a:rPr lang="en-US" dirty="0"/>
              <a:t>minutes</a:t>
            </a:r>
          </a:p>
          <a:p>
            <a:r>
              <a:rPr lang="en-US" dirty="0"/>
              <a:t>If severe BP persistent, give </a:t>
            </a:r>
            <a:r>
              <a:rPr lang="en-US" b="1" dirty="0" smtClean="0">
                <a:solidFill>
                  <a:srgbClr val="0070C0"/>
                </a:solidFill>
              </a:rPr>
              <a:t>Hydralazine 10mg </a:t>
            </a:r>
            <a:r>
              <a:rPr lang="en-US" dirty="0" smtClean="0"/>
              <a:t>(over </a:t>
            </a:r>
            <a:r>
              <a:rPr lang="en-US" dirty="0"/>
              <a:t>2 minutes</a:t>
            </a:r>
          </a:p>
          <a:p>
            <a:pPr lvl="1"/>
            <a:r>
              <a:rPr lang="en-US" dirty="0"/>
              <a:t>Repeat BP in </a:t>
            </a:r>
            <a:r>
              <a:rPr lang="en-US" dirty="0" smtClean="0"/>
              <a:t>20 </a:t>
            </a:r>
            <a:r>
              <a:rPr lang="en-US" dirty="0"/>
              <a:t>minutes</a:t>
            </a:r>
          </a:p>
          <a:p>
            <a:r>
              <a:rPr lang="en-US" dirty="0"/>
              <a:t>If severe BP persistent, give </a:t>
            </a:r>
            <a:r>
              <a:rPr lang="en-US" b="1" dirty="0">
                <a:solidFill>
                  <a:srgbClr val="FF0000"/>
                </a:solidFill>
              </a:rPr>
              <a:t>Labetalol </a:t>
            </a:r>
            <a:r>
              <a:rPr lang="en-US" b="1" dirty="0" smtClean="0">
                <a:solidFill>
                  <a:srgbClr val="FF0000"/>
                </a:solidFill>
              </a:rPr>
              <a:t>20mg </a:t>
            </a:r>
            <a:r>
              <a:rPr lang="en-US" b="1" dirty="0">
                <a:solidFill>
                  <a:srgbClr val="FF0000"/>
                </a:solidFill>
              </a:rPr>
              <a:t>IV </a:t>
            </a:r>
            <a:r>
              <a:rPr lang="en-US" dirty="0"/>
              <a:t>(over 2 minutes)</a:t>
            </a:r>
          </a:p>
          <a:p>
            <a:pPr lvl="1"/>
            <a:r>
              <a:rPr lang="en-US" dirty="0"/>
              <a:t>Repeat BP in 10 minutes</a:t>
            </a:r>
          </a:p>
          <a:p>
            <a:r>
              <a:rPr lang="en-US" dirty="0"/>
              <a:t>If severe BP persistent, give </a:t>
            </a:r>
            <a:r>
              <a:rPr lang="en-US" b="1" dirty="0" smtClean="0">
                <a:solidFill>
                  <a:srgbClr val="FF0000"/>
                </a:solidFill>
              </a:rPr>
              <a:t>Labetalol 40mg IV </a:t>
            </a:r>
            <a:r>
              <a:rPr lang="en-US" dirty="0" smtClean="0"/>
              <a:t>(over </a:t>
            </a:r>
            <a:r>
              <a:rPr lang="en-US" dirty="0"/>
              <a:t>2 </a:t>
            </a:r>
            <a:r>
              <a:rPr lang="en-US" dirty="0" smtClean="0"/>
              <a:t>minutes) and obtain  </a:t>
            </a:r>
            <a:r>
              <a:rPr lang="en-US" dirty="0"/>
              <a:t>MFM, internal medicine, anesthesia, or critical care consultation</a:t>
            </a:r>
          </a:p>
          <a:p>
            <a:endParaRPr lang="en-US" dirty="0"/>
          </a:p>
          <a:p>
            <a:r>
              <a:rPr lang="en-US" dirty="0"/>
              <a:t>Once blood pressure goals achieved:</a:t>
            </a:r>
          </a:p>
          <a:p>
            <a:pPr lvl="1"/>
            <a:r>
              <a:rPr lang="en-US" dirty="0"/>
              <a:t>BP every 10 minutes for 1 hour, </a:t>
            </a:r>
            <a:r>
              <a:rPr lang="en-US" dirty="0" smtClean="0"/>
              <a:t>then every 15 minutes for 1 hour, then every 30 </a:t>
            </a:r>
            <a:r>
              <a:rPr lang="en-US" dirty="0"/>
              <a:t>minutes for 1 hour, then hourly x 4 hours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248400"/>
            <a:ext cx="845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Emergent Therapy for Acute-Onset, Severe Hypertension During Pregnancy and the Postpartum Period.  </a:t>
            </a:r>
            <a:r>
              <a:rPr lang="en-US" sz="800" i="1" dirty="0"/>
              <a:t>ACOG Committee Opinion #623</a:t>
            </a:r>
            <a:r>
              <a:rPr lang="en-US" sz="800" dirty="0"/>
              <a:t>.  2015 (Reaffirmed 2016). </a:t>
            </a:r>
          </a:p>
        </p:txBody>
      </p:sp>
    </p:spTree>
    <p:extLst>
      <p:ext uri="{BB962C8B-B14F-4D97-AF65-F5344CB8AC3E}">
        <p14:creationId xmlns:p14="http://schemas.microsoft.com/office/powerpoint/2010/main" val="1807066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Management of Severe Hypertension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Nifedipine</a:t>
            </a:r>
            <a:r>
              <a:rPr lang="en-US" sz="3600" dirty="0" smtClean="0"/>
              <a:t> First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Notify physician immediately for systolic BP ≥ 160 or diastolic BP ≥ 110 and institute fetal surveillance</a:t>
            </a:r>
          </a:p>
          <a:p>
            <a:r>
              <a:rPr lang="en-US" dirty="0"/>
              <a:t>If severe BP persistent for 15 minutes, give </a:t>
            </a:r>
            <a:r>
              <a:rPr lang="en-US" b="1" dirty="0" err="1" smtClean="0">
                <a:solidFill>
                  <a:srgbClr val="00B050"/>
                </a:solidFill>
              </a:rPr>
              <a:t>Nifedipine</a:t>
            </a:r>
            <a:r>
              <a:rPr lang="en-US" b="1" dirty="0" smtClean="0">
                <a:solidFill>
                  <a:srgbClr val="00B050"/>
                </a:solidFill>
              </a:rPr>
              <a:t> capsule 10 mg PO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Repeat BP in 20 minutes</a:t>
            </a:r>
          </a:p>
          <a:p>
            <a:r>
              <a:rPr lang="en-US" dirty="0"/>
              <a:t>If severe BP persistent, </a:t>
            </a:r>
            <a:r>
              <a:rPr lang="en-US" dirty="0" smtClean="0"/>
              <a:t>give </a:t>
            </a:r>
            <a:r>
              <a:rPr lang="en-US" b="1" dirty="0" err="1" smtClean="0">
                <a:solidFill>
                  <a:srgbClr val="00B050"/>
                </a:solidFill>
              </a:rPr>
              <a:t>Nifedipine</a:t>
            </a:r>
            <a:r>
              <a:rPr lang="en-US" b="1" dirty="0" smtClean="0">
                <a:solidFill>
                  <a:srgbClr val="00B050"/>
                </a:solidFill>
              </a:rPr>
              <a:t> capsule 20mg PO 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Repeat BP in 20 minutes</a:t>
            </a:r>
          </a:p>
          <a:p>
            <a:r>
              <a:rPr lang="en-US" dirty="0"/>
              <a:t>If severe BP persistent, give </a:t>
            </a:r>
            <a:r>
              <a:rPr lang="en-US" b="1" dirty="0" err="1" smtClean="0">
                <a:solidFill>
                  <a:srgbClr val="00B050"/>
                </a:solidFill>
              </a:rPr>
              <a:t>Nifedipine</a:t>
            </a:r>
            <a:r>
              <a:rPr lang="en-US" b="1" dirty="0" smtClean="0">
                <a:solidFill>
                  <a:srgbClr val="00B050"/>
                </a:solidFill>
              </a:rPr>
              <a:t> capsule 20mg PO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Repeat BP in </a:t>
            </a:r>
            <a:r>
              <a:rPr lang="en-US" dirty="0" smtClean="0"/>
              <a:t>20 </a:t>
            </a:r>
            <a:r>
              <a:rPr lang="en-US" dirty="0"/>
              <a:t>minutes</a:t>
            </a:r>
          </a:p>
          <a:p>
            <a:r>
              <a:rPr lang="en-US" dirty="0"/>
              <a:t>If severe BP persistent, give </a:t>
            </a:r>
            <a:r>
              <a:rPr lang="en-US" b="1" dirty="0">
                <a:solidFill>
                  <a:srgbClr val="FF0000"/>
                </a:solidFill>
              </a:rPr>
              <a:t>Labetalol 40mg IV </a:t>
            </a:r>
            <a:r>
              <a:rPr lang="en-US" dirty="0"/>
              <a:t>(over 2 minutes) and obtain  MFM, internal medicine, anesthesia, or critical care consultation</a:t>
            </a:r>
          </a:p>
          <a:p>
            <a:endParaRPr lang="en-US" dirty="0"/>
          </a:p>
          <a:p>
            <a:r>
              <a:rPr lang="en-US" dirty="0"/>
              <a:t>Once blood pressure goals achieved:</a:t>
            </a:r>
          </a:p>
          <a:p>
            <a:pPr lvl="1"/>
            <a:r>
              <a:rPr lang="en-US" dirty="0"/>
              <a:t>BP every 10 minutes for 1 hour, then every 15 minutes for 1 hour, then every 30 minutes for 1 hour, then hourly x 4 hours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400800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Emergent Therapy for Acute-Onset, Severe Hypertension During Pregnancy and the Postpartum Period.  </a:t>
            </a:r>
            <a:r>
              <a:rPr lang="en-US" sz="800" i="1" dirty="0"/>
              <a:t>ACOG Committee Opinion #623</a:t>
            </a:r>
            <a:r>
              <a:rPr lang="en-US" sz="800" dirty="0"/>
              <a:t>.  2015 (Reaffirmed 2016). </a:t>
            </a:r>
          </a:p>
        </p:txBody>
      </p:sp>
    </p:spTree>
    <p:extLst>
      <p:ext uri="{BB962C8B-B14F-4D97-AF65-F5344CB8AC3E}">
        <p14:creationId xmlns:p14="http://schemas.microsoft.com/office/powerpoint/2010/main" val="2067857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Eclampsia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09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Eclampsia is defined as:</a:t>
            </a:r>
          </a:p>
          <a:p>
            <a:pPr lvl="1"/>
            <a:r>
              <a:rPr lang="en-US" dirty="0" smtClean="0"/>
              <a:t>New-onset grand mal seizures in a woman with preeclampsia</a:t>
            </a:r>
          </a:p>
          <a:p>
            <a:r>
              <a:rPr lang="en-US" dirty="0" smtClean="0"/>
              <a:t>Differential diagnosis includes:</a:t>
            </a:r>
          </a:p>
          <a:p>
            <a:pPr lvl="1"/>
            <a:r>
              <a:rPr lang="en-US" dirty="0" smtClean="0"/>
              <a:t>Bleeding arteriovenous malformation (AVM)</a:t>
            </a:r>
          </a:p>
          <a:p>
            <a:pPr lvl="1"/>
            <a:r>
              <a:rPr lang="en-US" dirty="0" smtClean="0"/>
              <a:t>Ruptured aneurysm</a:t>
            </a:r>
          </a:p>
          <a:p>
            <a:pPr lvl="1"/>
            <a:r>
              <a:rPr lang="en-US" dirty="0" smtClean="0"/>
              <a:t>Idiopathic seizure disorder</a:t>
            </a:r>
          </a:p>
          <a:p>
            <a:pPr marL="457200" lvl="1" indent="0">
              <a:buNone/>
            </a:pPr>
            <a:r>
              <a:rPr lang="en-US" dirty="0" smtClean="0"/>
              <a:t>(These more likely if seizure occurs after 48-72 hours postpartum or when seizures occur during magnesium sulfate treatment)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324600"/>
            <a:ext cx="853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2537632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Signs of Impending 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 occipital or frontal headaches</a:t>
            </a:r>
          </a:p>
          <a:p>
            <a:r>
              <a:rPr lang="en-US" dirty="0" smtClean="0"/>
              <a:t>Blurred vision</a:t>
            </a:r>
          </a:p>
          <a:p>
            <a:r>
              <a:rPr lang="en-US" dirty="0" smtClean="0"/>
              <a:t>Photophobia</a:t>
            </a:r>
          </a:p>
          <a:p>
            <a:r>
              <a:rPr lang="en-US" dirty="0" smtClean="0"/>
              <a:t>Epigastric or right upper quadrant pain</a:t>
            </a:r>
          </a:p>
          <a:p>
            <a:r>
              <a:rPr lang="en-US" dirty="0" smtClean="0"/>
              <a:t>Altered mental status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400800"/>
            <a:ext cx="830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1360846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Eclampsia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Supportive care for mother</a:t>
            </a:r>
          </a:p>
          <a:p>
            <a:pPr lvl="1"/>
            <a:r>
              <a:rPr lang="en-US" dirty="0" smtClean="0"/>
              <a:t>Establish open airway and maintain breathing</a:t>
            </a:r>
          </a:p>
          <a:p>
            <a:pPr lvl="1"/>
            <a:r>
              <a:rPr lang="en-US" dirty="0" smtClean="0"/>
              <a:t>Supplemental oxygen and pulse oximetry</a:t>
            </a:r>
          </a:p>
          <a:p>
            <a:pPr lvl="1"/>
            <a:r>
              <a:rPr lang="en-US" dirty="0" smtClean="0"/>
              <a:t>Intubate if necessary</a:t>
            </a:r>
          </a:p>
          <a:p>
            <a:pPr lvl="1"/>
            <a:r>
              <a:rPr lang="en-US" dirty="0" smtClean="0"/>
              <a:t>Obtain IV access</a:t>
            </a:r>
          </a:p>
          <a:p>
            <a:r>
              <a:rPr lang="en-US" dirty="0" smtClean="0"/>
              <a:t>Supportive care for fetus</a:t>
            </a:r>
          </a:p>
          <a:p>
            <a:pPr lvl="1"/>
            <a:r>
              <a:rPr lang="en-US" dirty="0" smtClean="0"/>
              <a:t>Left lateral decubitus position</a:t>
            </a:r>
          </a:p>
          <a:p>
            <a:pPr lvl="1"/>
            <a:r>
              <a:rPr lang="en-US" dirty="0" smtClean="0"/>
              <a:t>Delivery once seizures controlled and blood pressure stabilized</a:t>
            </a:r>
          </a:p>
          <a:p>
            <a:r>
              <a:rPr lang="en-US" dirty="0" smtClean="0"/>
              <a:t>Stop the seizure!</a:t>
            </a:r>
          </a:p>
          <a:p>
            <a:r>
              <a:rPr lang="en-US" dirty="0" smtClean="0"/>
              <a:t>MAGNESIUM SULFATE</a:t>
            </a:r>
          </a:p>
          <a:p>
            <a:pPr lvl="1"/>
            <a:r>
              <a:rPr lang="en-US" dirty="0" smtClean="0"/>
              <a:t>Loading dose of 4-6 grams</a:t>
            </a:r>
          </a:p>
          <a:p>
            <a:pPr lvl="1"/>
            <a:r>
              <a:rPr lang="en-US" dirty="0" smtClean="0"/>
              <a:t>Maintenance dose of 1-2 grams/hour</a:t>
            </a:r>
          </a:p>
          <a:p>
            <a:pPr lvl="1"/>
            <a:r>
              <a:rPr lang="en-US" dirty="0" smtClean="0"/>
              <a:t>Continue magnesium for at least 24 hours after the last convulsion</a:t>
            </a:r>
          </a:p>
          <a:p>
            <a:pPr lvl="1"/>
            <a:r>
              <a:rPr lang="en-US" dirty="0" smtClean="0"/>
              <a:t>Remember- do NOT turn off magnesium infusion during Cesarean section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00800"/>
            <a:ext cx="845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California Maternity Quality Care Collaborative.  Improving Health Care Response to Preeclampsia: A California Quality Improvement Toolkit.  2013</a:t>
            </a:r>
          </a:p>
        </p:txBody>
      </p:sp>
    </p:spTree>
    <p:extLst>
      <p:ext uri="{BB962C8B-B14F-4D97-AF65-F5344CB8AC3E}">
        <p14:creationId xmlns:p14="http://schemas.microsoft.com/office/powerpoint/2010/main" val="152582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Systolic blood pressure </a:t>
            </a:r>
            <a:r>
              <a:rPr lang="en-US" b="1" dirty="0" smtClean="0"/>
              <a:t>140</a:t>
            </a:r>
            <a:r>
              <a:rPr lang="en-US" dirty="0" smtClean="0"/>
              <a:t> or higher</a:t>
            </a:r>
          </a:p>
          <a:p>
            <a:pPr lvl="1"/>
            <a:r>
              <a:rPr lang="en-US" dirty="0" smtClean="0"/>
              <a:t>Diastolic blood pressure </a:t>
            </a:r>
            <a:r>
              <a:rPr lang="en-US" b="1" dirty="0" smtClean="0"/>
              <a:t>90</a:t>
            </a:r>
            <a:r>
              <a:rPr lang="en-US" dirty="0" smtClean="0"/>
              <a:t> or higher</a:t>
            </a:r>
          </a:p>
          <a:p>
            <a:pPr lvl="1"/>
            <a:r>
              <a:rPr lang="en-US" dirty="0" smtClean="0"/>
              <a:t>Need 2 measurements at least </a:t>
            </a:r>
            <a:r>
              <a:rPr lang="en-US" b="1" dirty="0" smtClean="0"/>
              <a:t>4 hours apart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1800" dirty="0" smtClean="0"/>
              <a:t>(Unless severe range- if systolic 160+ or diastolic 110+, do not need to   </a:t>
            </a:r>
          </a:p>
          <a:p>
            <a:pPr marL="457200" lvl="1" indent="0">
              <a:buNone/>
            </a:pPr>
            <a:r>
              <a:rPr lang="en-US" sz="1800" dirty="0" smtClean="0"/>
              <a:t>                wait)</a:t>
            </a:r>
          </a:p>
          <a:p>
            <a:r>
              <a:rPr lang="en-US" dirty="0" smtClean="0"/>
              <a:t>Proteinuria</a:t>
            </a:r>
          </a:p>
          <a:p>
            <a:pPr lvl="1"/>
            <a:r>
              <a:rPr lang="en-US" dirty="0" smtClean="0"/>
              <a:t>24 hour urine: </a:t>
            </a:r>
            <a:r>
              <a:rPr lang="en-US" b="1" dirty="0" smtClean="0"/>
              <a:t>300mg</a:t>
            </a:r>
            <a:r>
              <a:rPr lang="en-US" dirty="0" smtClean="0"/>
              <a:t> protein or greater/24 hours</a:t>
            </a:r>
          </a:p>
          <a:p>
            <a:pPr lvl="1"/>
            <a:r>
              <a:rPr lang="en-US" dirty="0" smtClean="0"/>
              <a:t>Urine protein/creatinine ratio: 0.3 or greater</a:t>
            </a:r>
          </a:p>
          <a:p>
            <a:pPr marL="914400" lvl="2" indent="0">
              <a:buNone/>
            </a:pPr>
            <a:r>
              <a:rPr lang="en-US" sz="1800" dirty="0" smtClean="0"/>
              <a:t>(assuming each measured in identical units of mg/</a:t>
            </a:r>
            <a:r>
              <a:rPr lang="en-US" sz="1800" dirty="0" err="1" smtClean="0"/>
              <a:t>dL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400800"/>
            <a:ext cx="7620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ACOG</a:t>
            </a:r>
            <a:r>
              <a:rPr lang="en-US" sz="800" dirty="0"/>
              <a:t>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66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Eclampsia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still seizing despite magnesium sulfate…</a:t>
            </a:r>
          </a:p>
          <a:p>
            <a:pPr lvl="1"/>
            <a:r>
              <a:rPr lang="en-US" sz="2000" dirty="0"/>
              <a:t>Diazepam (Valium) </a:t>
            </a:r>
            <a:r>
              <a:rPr lang="en-US" sz="2000" dirty="0" smtClean="0"/>
              <a:t>	</a:t>
            </a:r>
          </a:p>
          <a:p>
            <a:pPr lvl="2"/>
            <a:r>
              <a:rPr lang="en-US" sz="2000" dirty="0" smtClean="0"/>
              <a:t>5-10mg </a:t>
            </a:r>
            <a:r>
              <a:rPr lang="en-US" sz="2000" dirty="0"/>
              <a:t>IV (rate of 5mg/min) q 5-10 minutes </a:t>
            </a:r>
          </a:p>
          <a:p>
            <a:pPr lvl="2"/>
            <a:r>
              <a:rPr lang="en-US" sz="2000" dirty="0" smtClean="0"/>
              <a:t>Maximum dose </a:t>
            </a:r>
            <a:r>
              <a:rPr lang="en-US" sz="2000" dirty="0"/>
              <a:t>of 30mg</a:t>
            </a:r>
          </a:p>
          <a:p>
            <a:pPr lvl="1"/>
            <a:r>
              <a:rPr lang="en-US" sz="2000" dirty="0" smtClean="0"/>
              <a:t>Lorazepam </a:t>
            </a:r>
            <a:r>
              <a:rPr lang="en-US" sz="2000" dirty="0"/>
              <a:t>(</a:t>
            </a:r>
            <a:r>
              <a:rPr lang="en-US" sz="2000" dirty="0" smtClean="0"/>
              <a:t>Ativan)</a:t>
            </a:r>
          </a:p>
          <a:p>
            <a:pPr lvl="2"/>
            <a:r>
              <a:rPr lang="en-US" sz="2000" dirty="0" smtClean="0"/>
              <a:t>4mg </a:t>
            </a:r>
            <a:r>
              <a:rPr lang="en-US" sz="2000" dirty="0"/>
              <a:t>IV (rate of 2mg/min) q 5 min </a:t>
            </a:r>
            <a:endParaRPr lang="en-US" sz="2000" dirty="0" smtClean="0"/>
          </a:p>
          <a:p>
            <a:pPr lvl="2"/>
            <a:r>
              <a:rPr lang="en-US" sz="2000" dirty="0" smtClean="0"/>
              <a:t>Maximum </a:t>
            </a:r>
            <a:r>
              <a:rPr lang="en-US" sz="2000" dirty="0"/>
              <a:t>dose of </a:t>
            </a:r>
            <a:r>
              <a:rPr lang="en-US" sz="2000" dirty="0" smtClean="0"/>
              <a:t>8mg </a:t>
            </a:r>
          </a:p>
          <a:p>
            <a:pPr lvl="1"/>
            <a:r>
              <a:rPr lang="en-US" sz="2000" dirty="0" smtClean="0"/>
              <a:t>Midazolam (Versed)</a:t>
            </a:r>
          </a:p>
          <a:p>
            <a:pPr lvl="2"/>
            <a:r>
              <a:rPr lang="en-US" sz="1600" dirty="0"/>
              <a:t>1-2mg IV (rate of 2mg/min) q 5 min </a:t>
            </a:r>
          </a:p>
          <a:p>
            <a:pPr lvl="2"/>
            <a:r>
              <a:rPr lang="en-US" sz="1600" dirty="0"/>
              <a:t>Maximum dose of </a:t>
            </a:r>
            <a:r>
              <a:rPr lang="en-US" sz="1600" dirty="0" smtClean="0"/>
              <a:t>2mg</a:t>
            </a:r>
          </a:p>
          <a:p>
            <a:pPr lvl="1"/>
            <a:r>
              <a:rPr lang="en-US" sz="2000" dirty="0" smtClean="0"/>
              <a:t>Phenytoin (Dilantin)</a:t>
            </a:r>
          </a:p>
          <a:p>
            <a:pPr lvl="2"/>
            <a:r>
              <a:rPr lang="en-US" sz="1600" dirty="0" smtClean="0"/>
              <a:t>1000mg IV over 20 minutes</a:t>
            </a:r>
          </a:p>
        </p:txBody>
      </p:sp>
    </p:spTree>
    <p:extLst>
      <p:ext uri="{BB962C8B-B14F-4D97-AF65-F5344CB8AC3E}">
        <p14:creationId xmlns:p14="http://schemas.microsoft.com/office/powerpoint/2010/main" val="2649061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Signs/Symptoms</a:t>
            </a:r>
          </a:p>
          <a:p>
            <a:pPr lvl="1"/>
            <a:r>
              <a:rPr lang="en-US" dirty="0" smtClean="0"/>
              <a:t>Loss of deep tendon reflexes</a:t>
            </a:r>
          </a:p>
          <a:p>
            <a:pPr lvl="1"/>
            <a:r>
              <a:rPr lang="en-US" dirty="0" smtClean="0"/>
              <a:t>Hypotension</a:t>
            </a:r>
          </a:p>
          <a:p>
            <a:pPr lvl="1"/>
            <a:r>
              <a:rPr lang="en-US" dirty="0" smtClean="0"/>
              <a:t>Respiratory depression or arrest</a:t>
            </a:r>
          </a:p>
          <a:p>
            <a:pPr lvl="1"/>
            <a:r>
              <a:rPr lang="en-US" dirty="0" smtClean="0"/>
              <a:t>Oliguria</a:t>
            </a:r>
          </a:p>
          <a:p>
            <a:pPr lvl="1"/>
            <a:r>
              <a:rPr lang="en-US" dirty="0" smtClean="0"/>
              <a:t>Chest pain</a:t>
            </a:r>
          </a:p>
          <a:p>
            <a:pPr lvl="1"/>
            <a:r>
              <a:rPr lang="en-US" dirty="0" smtClean="0"/>
              <a:t>EKG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40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Magnesium 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with Calcium Gluconate</a:t>
            </a:r>
          </a:p>
          <a:p>
            <a:pPr lvl="1"/>
            <a:r>
              <a:rPr lang="en-US" dirty="0" smtClean="0"/>
              <a:t>1 gram IV over 3 minutes</a:t>
            </a:r>
          </a:p>
          <a:p>
            <a:pPr lvl="1"/>
            <a:r>
              <a:rPr lang="en-US" dirty="0" smtClean="0"/>
              <a:t>May repeat as necessary</a:t>
            </a:r>
          </a:p>
          <a:p>
            <a:r>
              <a:rPr lang="en-US" dirty="0" smtClean="0"/>
              <a:t>Supportive care</a:t>
            </a:r>
          </a:p>
          <a:p>
            <a:pPr lvl="1"/>
            <a:r>
              <a:rPr lang="en-US" dirty="0" smtClean="0"/>
              <a:t>Oxygen, intubation if necessary</a:t>
            </a:r>
          </a:p>
          <a:p>
            <a:pPr lvl="1"/>
            <a:r>
              <a:rPr lang="en-US" dirty="0" smtClean="0"/>
              <a:t>Restrict fluids</a:t>
            </a:r>
          </a:p>
        </p:txBody>
      </p:sp>
    </p:spTree>
    <p:extLst>
      <p:ext uri="{BB962C8B-B14F-4D97-AF65-F5344CB8AC3E}">
        <p14:creationId xmlns:p14="http://schemas.microsoft.com/office/powerpoint/2010/main" val="1584822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ACOG.  Hypertension in Pregnancy: Report of the American College of Obstetricians and Gynecologists’ Task Force on Hypertension in Pregnancy.  </a:t>
            </a:r>
            <a:r>
              <a:rPr lang="en-US" i="1" dirty="0" err="1" smtClean="0"/>
              <a:t>Obstet</a:t>
            </a:r>
            <a:r>
              <a:rPr lang="en-US" i="1" dirty="0" smtClean="0"/>
              <a:t> Gynecol</a:t>
            </a:r>
            <a:r>
              <a:rPr lang="en-US" dirty="0" smtClean="0"/>
              <a:t>.  2013; 122(5): 1122-1131.  </a:t>
            </a:r>
          </a:p>
          <a:p>
            <a:r>
              <a:rPr lang="en-US" dirty="0" smtClean="0"/>
              <a:t>ACOG.  Emergent Therapy for Acute-Onset, Severe Hypertension During Pregnancy and the Postpartum Period.  </a:t>
            </a:r>
            <a:r>
              <a:rPr lang="en-US" i="1" dirty="0" smtClean="0"/>
              <a:t>ACOG Committee Opinion #623</a:t>
            </a:r>
            <a:r>
              <a:rPr lang="en-US" dirty="0" smtClean="0"/>
              <a:t>.  2015 (Reaffirmed 2016). </a:t>
            </a:r>
          </a:p>
          <a:p>
            <a:r>
              <a:rPr lang="en-US" dirty="0" smtClean="0"/>
              <a:t>California Maternity Quality Care Collaborative.  Improving Health Care Response to Preeclampsia: A California Quality Improvement Toolkit.  2013. </a:t>
            </a:r>
          </a:p>
          <a:p>
            <a:r>
              <a:rPr lang="en-US" dirty="0"/>
              <a:t>CDC.  Data on Selected Pregnancy Complications in the United States.  https://</a:t>
            </a:r>
            <a:r>
              <a:rPr lang="en-US" dirty="0" smtClean="0"/>
              <a:t>www.cdc.gov/reproductivehealth/maternalinfanthealth/pregnancy-complications-data.htm</a:t>
            </a:r>
          </a:p>
          <a:p>
            <a:r>
              <a:rPr lang="en-US" dirty="0"/>
              <a:t>Pennington KA, </a:t>
            </a:r>
            <a:r>
              <a:rPr lang="en-US" dirty="0" err="1"/>
              <a:t>Schlitt</a:t>
            </a:r>
            <a:r>
              <a:rPr lang="en-US" dirty="0"/>
              <a:t> JM, Jackson DL et al.  Preeclampsia: Multiple approaches for a multifactorial </a:t>
            </a:r>
            <a:r>
              <a:rPr lang="en-US" dirty="0" err="1"/>
              <a:t>diseasee</a:t>
            </a:r>
            <a:r>
              <a:rPr lang="en-US" dirty="0"/>
              <a:t>.  </a:t>
            </a:r>
            <a:r>
              <a:rPr lang="en-US" i="1" dirty="0"/>
              <a:t>Disease Models and Mechanisms</a:t>
            </a:r>
            <a:r>
              <a:rPr lang="en-US" dirty="0" smtClean="0"/>
              <a:t>.  2012; 5: 9-18.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5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Chronic Hypertension</a:t>
            </a:r>
          </a:p>
          <a:p>
            <a:pPr lvl="1"/>
            <a:r>
              <a:rPr lang="en-US" dirty="0" smtClean="0"/>
              <a:t>Hypertension detected prior to </a:t>
            </a:r>
            <a:r>
              <a:rPr lang="en-US" b="1" dirty="0" smtClean="0"/>
              <a:t>20 weeks </a:t>
            </a:r>
            <a:r>
              <a:rPr lang="en-US" dirty="0" smtClean="0"/>
              <a:t>gestation</a:t>
            </a:r>
          </a:p>
          <a:p>
            <a:r>
              <a:rPr lang="en-US" dirty="0" smtClean="0"/>
              <a:t>Gestational Hypertension</a:t>
            </a:r>
          </a:p>
          <a:p>
            <a:pPr lvl="1"/>
            <a:r>
              <a:rPr lang="en-US" dirty="0" smtClean="0"/>
              <a:t>Hypertension developing after </a:t>
            </a:r>
            <a:r>
              <a:rPr lang="en-US" b="1" dirty="0" smtClean="0"/>
              <a:t>20 weeks</a:t>
            </a:r>
          </a:p>
          <a:p>
            <a:pPr lvl="1"/>
            <a:r>
              <a:rPr lang="en-US" dirty="0" smtClean="0"/>
              <a:t>Does not meet criteria for preeclampsia</a:t>
            </a:r>
          </a:p>
          <a:p>
            <a:r>
              <a:rPr lang="en-US" dirty="0" smtClean="0"/>
              <a:t>Preeclampsia</a:t>
            </a:r>
          </a:p>
          <a:p>
            <a:pPr lvl="1"/>
            <a:r>
              <a:rPr lang="en-US" dirty="0" smtClean="0"/>
              <a:t>Hypertension after 20 weeks + proteinuria</a:t>
            </a:r>
          </a:p>
          <a:p>
            <a:pPr lvl="1"/>
            <a:r>
              <a:rPr lang="en-US" dirty="0" smtClean="0"/>
              <a:t>Hypertension after 20 weeks + one of the following</a:t>
            </a:r>
          </a:p>
          <a:p>
            <a:pPr lvl="2"/>
            <a:r>
              <a:rPr lang="en-US" dirty="0" smtClean="0"/>
              <a:t>Platelets less than 100,000/microliter</a:t>
            </a:r>
          </a:p>
          <a:p>
            <a:pPr lvl="2"/>
            <a:r>
              <a:rPr lang="en-US" dirty="0" smtClean="0"/>
              <a:t>LFTs elevated to twice normal concentration</a:t>
            </a:r>
          </a:p>
          <a:p>
            <a:pPr lvl="2"/>
            <a:r>
              <a:rPr lang="en-US" dirty="0" smtClean="0"/>
              <a:t>Renal insufficiency (creatinine 1.1 or greater</a:t>
            </a:r>
            <a:r>
              <a:rPr lang="en-US" dirty="0"/>
              <a:t> </a:t>
            </a:r>
            <a:r>
              <a:rPr lang="en-US" dirty="0" smtClean="0"/>
              <a:t>or doubling of serum creatinine)</a:t>
            </a:r>
          </a:p>
          <a:p>
            <a:pPr lvl="2"/>
            <a:r>
              <a:rPr lang="en-US" dirty="0" smtClean="0"/>
              <a:t>Pulmonary edema</a:t>
            </a:r>
          </a:p>
          <a:p>
            <a:pPr lvl="2"/>
            <a:r>
              <a:rPr lang="en-US" dirty="0" smtClean="0"/>
              <a:t>New onset cerebral or visual disturbances</a:t>
            </a:r>
          </a:p>
          <a:p>
            <a:r>
              <a:rPr lang="en-US" dirty="0" smtClean="0"/>
              <a:t>Chronic Hypertension with Superimposed Preeclampsia</a:t>
            </a:r>
          </a:p>
          <a:p>
            <a:pPr lvl="1"/>
            <a:r>
              <a:rPr lang="en-US" dirty="0" smtClean="0"/>
              <a:t>New onset proteinuria after 20 weeks </a:t>
            </a:r>
          </a:p>
          <a:p>
            <a:pPr lvl="1"/>
            <a:r>
              <a:rPr lang="en-US" dirty="0" smtClean="0"/>
              <a:t>Sudden exacerbation of hypertension</a:t>
            </a:r>
          </a:p>
          <a:p>
            <a:pPr lvl="1"/>
            <a:r>
              <a:rPr lang="en-US" dirty="0" smtClean="0"/>
              <a:t>Sudden manifestation of other signs/symptoms</a:t>
            </a:r>
          </a:p>
          <a:p>
            <a:pPr lvl="2"/>
            <a:r>
              <a:rPr lang="en-US" dirty="0"/>
              <a:t>Platelets less than 100,000/microliter</a:t>
            </a:r>
          </a:p>
          <a:p>
            <a:pPr lvl="2"/>
            <a:r>
              <a:rPr lang="en-US" dirty="0"/>
              <a:t>LFTs elevated to twice normal concentration</a:t>
            </a:r>
          </a:p>
          <a:p>
            <a:pPr lvl="2"/>
            <a:r>
              <a:rPr lang="en-US" dirty="0"/>
              <a:t>Renal insufficiency (creatinine 1.1 or greater or doubling of serum creatinine)</a:t>
            </a:r>
          </a:p>
          <a:p>
            <a:pPr lvl="2"/>
            <a:r>
              <a:rPr lang="en-US" dirty="0"/>
              <a:t>Pulmonary edema</a:t>
            </a:r>
          </a:p>
          <a:p>
            <a:pPr lvl="2"/>
            <a:r>
              <a:rPr lang="en-US" dirty="0"/>
              <a:t>New onset cerebral or visual disturbances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53200"/>
            <a:ext cx="822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223157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Preeclampsia </a:t>
            </a:r>
            <a:r>
              <a:rPr lang="en-US" b="1" dirty="0" smtClean="0"/>
              <a:t>without severe features</a:t>
            </a:r>
          </a:p>
          <a:p>
            <a:pPr lvl="1"/>
            <a:r>
              <a:rPr lang="en-US" dirty="0" smtClean="0"/>
              <a:t>Formerly mild preeclampsia</a:t>
            </a:r>
          </a:p>
          <a:p>
            <a:r>
              <a:rPr lang="en-US" dirty="0" smtClean="0"/>
              <a:t>Preeclampsia </a:t>
            </a:r>
            <a:r>
              <a:rPr lang="en-US" b="1" dirty="0" smtClean="0"/>
              <a:t>with severe features</a:t>
            </a:r>
          </a:p>
          <a:p>
            <a:pPr lvl="1"/>
            <a:r>
              <a:rPr lang="en-US" dirty="0" smtClean="0"/>
              <a:t>Formerly severe preeclampsia</a:t>
            </a:r>
          </a:p>
          <a:p>
            <a:pPr lvl="1"/>
            <a:r>
              <a:rPr lang="en-US" dirty="0" smtClean="0"/>
              <a:t>Includes the following:</a:t>
            </a:r>
          </a:p>
          <a:p>
            <a:pPr lvl="2"/>
            <a:r>
              <a:rPr lang="en-US" dirty="0" smtClean="0"/>
              <a:t>Systolic blood pressure of 160 or higher or diastolic blood pressure of 110mmHg or higher on 2 occasions at least 4 hours apart while patient on bedrest</a:t>
            </a:r>
          </a:p>
          <a:p>
            <a:pPr lvl="2"/>
            <a:r>
              <a:rPr lang="en-US" dirty="0" smtClean="0"/>
              <a:t>Platelets less than 100,000/microliter</a:t>
            </a:r>
          </a:p>
          <a:p>
            <a:pPr lvl="2"/>
            <a:r>
              <a:rPr lang="en-US" dirty="0" smtClean="0"/>
              <a:t>LFTs to twice normal concentration, severe persistent RUQ or epigastric pain unresponsive to medication</a:t>
            </a:r>
          </a:p>
          <a:p>
            <a:pPr lvl="2"/>
            <a:r>
              <a:rPr lang="en-US" dirty="0" smtClean="0"/>
              <a:t>Creatinine over 1.1mg/</a:t>
            </a:r>
            <a:r>
              <a:rPr lang="en-US" dirty="0" err="1" smtClean="0"/>
              <a:t>dL</a:t>
            </a:r>
            <a:r>
              <a:rPr lang="en-US" dirty="0" smtClean="0"/>
              <a:t> or a doubling of serum creatinine</a:t>
            </a:r>
          </a:p>
          <a:p>
            <a:pPr lvl="2"/>
            <a:r>
              <a:rPr lang="en-US" dirty="0" smtClean="0"/>
              <a:t>Pulmonary edema</a:t>
            </a:r>
          </a:p>
          <a:p>
            <a:pPr lvl="2"/>
            <a:r>
              <a:rPr lang="en-US" dirty="0" smtClean="0"/>
              <a:t>New-onset cerebral or visual disturbances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838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ACOG.  Hypertension in Pregnancy: Report of the American College of Obstetricians and Gynecologists’ Task Force on Hypertension in Pregnancy.  </a:t>
            </a:r>
            <a:r>
              <a:rPr lang="en-US" sz="800" i="1" dirty="0" err="1"/>
              <a:t>Obstet</a:t>
            </a:r>
            <a:r>
              <a:rPr lang="en-US" sz="800" i="1" dirty="0"/>
              <a:t> Gynecol</a:t>
            </a:r>
            <a:r>
              <a:rPr lang="en-US" sz="800" dirty="0"/>
              <a:t>.  2013; 122(5): 1122-1131.  </a:t>
            </a:r>
          </a:p>
        </p:txBody>
      </p:sp>
    </p:spTree>
    <p:extLst>
      <p:ext uri="{BB962C8B-B14F-4D97-AF65-F5344CB8AC3E}">
        <p14:creationId xmlns:p14="http://schemas.microsoft.com/office/powerpoint/2010/main" val="22293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Blood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correct size cuff</a:t>
            </a:r>
          </a:p>
          <a:p>
            <a:pPr lvl="1"/>
            <a:r>
              <a:rPr lang="en-US" dirty="0" smtClean="0"/>
              <a:t>Width of bladder 40% of circumference and encircle 80% of arm</a:t>
            </a:r>
          </a:p>
          <a:p>
            <a:r>
              <a:rPr lang="en-US" dirty="0" smtClean="0"/>
              <a:t>Patient should be sitting or semi-reclined with back supported and arm at heart level</a:t>
            </a:r>
          </a:p>
          <a:p>
            <a:r>
              <a:rPr lang="en-US" dirty="0" smtClean="0"/>
              <a:t>Patient to sit quietly for 5 minutes before blood pressure</a:t>
            </a:r>
          </a:p>
          <a:p>
            <a:r>
              <a:rPr lang="en-US" dirty="0" smtClean="0"/>
              <a:t>Feet should be flat, legs NOT dangling, and legs uncrossed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DO NOT REPOSITION PATIENT TO EITHER SIDE TO OBTAIN A LOWER BLOOD PRESSURE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83444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California Maternity Quality Care Collaborative.  Improving Health Care Response to Preeclampsia: A California Quality Improvement Toolkit.  2013. </a:t>
            </a:r>
          </a:p>
        </p:txBody>
      </p:sp>
    </p:spTree>
    <p:extLst>
      <p:ext uri="{BB962C8B-B14F-4D97-AF65-F5344CB8AC3E}">
        <p14:creationId xmlns:p14="http://schemas.microsoft.com/office/powerpoint/2010/main" val="403474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Cause of Preeclampsia?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Placental Problem</a:t>
            </a:r>
          </a:p>
          <a:p>
            <a:pPr lvl="1"/>
            <a:r>
              <a:rPr lang="en-US" dirty="0" smtClean="0"/>
              <a:t>Disruption of vascular remodeling and an anti-angiogenic response</a:t>
            </a:r>
          </a:p>
          <a:p>
            <a:pPr lvl="1"/>
            <a:r>
              <a:rPr lang="en-US" dirty="0" smtClean="0"/>
              <a:t>Alterations in the maternal response</a:t>
            </a:r>
          </a:p>
          <a:p>
            <a:pPr lvl="1"/>
            <a:r>
              <a:rPr lang="en-US" dirty="0" smtClean="0"/>
              <a:t>Dysregulation of placental oxygenation</a:t>
            </a:r>
          </a:p>
          <a:p>
            <a:r>
              <a:rPr lang="en-US" dirty="0" smtClean="0"/>
              <a:t>Begins EARLY in pregnancy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517" y="6400800"/>
            <a:ext cx="762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Pennington KA, </a:t>
            </a:r>
            <a:r>
              <a:rPr lang="en-US" sz="800" dirty="0" err="1"/>
              <a:t>Schlitt</a:t>
            </a:r>
            <a:r>
              <a:rPr lang="en-US" sz="800" dirty="0"/>
              <a:t> JM, Jackson DL et al.  Preeclampsia: Multiple approaches for a multifactorial </a:t>
            </a:r>
            <a:r>
              <a:rPr lang="en-US" sz="800" dirty="0" err="1"/>
              <a:t>diseasee</a:t>
            </a:r>
            <a:r>
              <a:rPr lang="en-US" sz="800" dirty="0"/>
              <a:t>.  </a:t>
            </a:r>
            <a:r>
              <a:rPr lang="en-US" sz="800" i="1" dirty="0"/>
              <a:t>Disease Models and Mechanisms</a:t>
            </a:r>
            <a:r>
              <a:rPr lang="en-US" sz="800" dirty="0"/>
              <a:t>.  2012; 5: 9-18.  </a:t>
            </a:r>
          </a:p>
        </p:txBody>
      </p:sp>
    </p:spTree>
    <p:extLst>
      <p:ext uri="{BB962C8B-B14F-4D97-AF65-F5344CB8AC3E}">
        <p14:creationId xmlns:p14="http://schemas.microsoft.com/office/powerpoint/2010/main" val="344400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Cause of Preeclampsia?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24000"/>
            <a:ext cx="3983733" cy="4800600"/>
          </a:xfrm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297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Normal Placenta: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/>
              <a:t>Cytotrophoblast</a:t>
            </a:r>
            <a:r>
              <a:rPr lang="en-US" sz="1600" dirty="0" smtClean="0"/>
              <a:t> cells (green) invade the endometrium and myometrium.  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/>
              <a:t>Cytotrophoblast</a:t>
            </a:r>
            <a:r>
              <a:rPr lang="en-US" sz="1600" dirty="0" smtClean="0"/>
              <a:t> cells also replace the endothelial cells of the maternal spiral arteries (increasing vessel compliance and maximizing blood flow to the placenta)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Preeclamptic</a:t>
            </a:r>
            <a:r>
              <a:rPr lang="en-US" sz="1600" b="1" dirty="0" smtClean="0"/>
              <a:t> Placenta:</a:t>
            </a:r>
          </a:p>
          <a:p>
            <a:r>
              <a:rPr lang="en-US" sz="1600" dirty="0" smtClean="0"/>
              <a:t>--Invasion is shallow and limited into the endometrium and myometrium</a:t>
            </a:r>
          </a:p>
          <a:p>
            <a:r>
              <a:rPr lang="en-US" sz="1600" dirty="0" smtClean="0"/>
              <a:t>---Invasion into the spiral arteries is nearly absent; therefore the spiral arteries remain stiff and blood flow is NOT maximized to the placenta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6488668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Pennington KA, </a:t>
            </a:r>
            <a:r>
              <a:rPr lang="en-US" sz="800" dirty="0" err="1"/>
              <a:t>Schlitt</a:t>
            </a:r>
            <a:r>
              <a:rPr lang="en-US" sz="800" dirty="0"/>
              <a:t> JM, Jackson DL et al.  Preeclampsia: Multiple approaches for a multifactorial </a:t>
            </a:r>
            <a:r>
              <a:rPr lang="en-US" sz="800" dirty="0" err="1"/>
              <a:t>diseasee</a:t>
            </a:r>
            <a:r>
              <a:rPr lang="en-US" sz="800" dirty="0"/>
              <a:t>.  </a:t>
            </a:r>
            <a:r>
              <a:rPr lang="en-US" sz="800" i="1" dirty="0"/>
              <a:t>Disease Models and Mechanisms</a:t>
            </a:r>
            <a:r>
              <a:rPr lang="en-US" sz="800" dirty="0"/>
              <a:t>.  2012; 5: 9-18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57982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Cause of Preeclampsia?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Poor trophoblast invasion is an early event in the disease</a:t>
            </a:r>
          </a:p>
          <a:p>
            <a:r>
              <a:rPr lang="en-US" dirty="0" smtClean="0"/>
              <a:t>But is the poor invasion a CAUSE of preeclampsia or a RESULT?</a:t>
            </a:r>
          </a:p>
          <a:p>
            <a:pPr lvl="1"/>
            <a:r>
              <a:rPr lang="en-US" dirty="0" smtClean="0"/>
              <a:t>Does the poor remodeling cause the placenta to be deprived of oxygen and then the hypoxia lead to the symptoms of preeclampsia?</a:t>
            </a:r>
          </a:p>
          <a:p>
            <a:pPr lvl="1"/>
            <a:r>
              <a:rPr lang="en-US" dirty="0" smtClean="0"/>
              <a:t>Does hypoxia and the resulting decrease in placental perfusion cause a problem with trophoblast invasion?</a:t>
            </a:r>
          </a:p>
          <a:p>
            <a:pPr lvl="1"/>
            <a:r>
              <a:rPr lang="en-US" dirty="0" smtClean="0"/>
              <a:t>Is the problem related to reperfusion injury and not the hypoxia itself?</a:t>
            </a:r>
          </a:p>
          <a:p>
            <a:pPr lvl="1"/>
            <a:r>
              <a:rPr lang="en-US" dirty="0" smtClean="0"/>
              <a:t>Maybe the immune system is at fault?  Do inflammatory cytokines from the immune system prevent angiogenesis and lead to oxygen deprivation?</a:t>
            </a:r>
          </a:p>
        </p:txBody>
      </p:sp>
    </p:spTree>
    <p:extLst>
      <p:ext uri="{BB962C8B-B14F-4D97-AF65-F5344CB8AC3E}">
        <p14:creationId xmlns:p14="http://schemas.microsoft.com/office/powerpoint/2010/main" val="344656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2921</TotalTime>
  <Words>2688</Words>
  <Application>Microsoft Macintosh PowerPoint</Application>
  <PresentationFormat>On-screen Show (4:3)</PresentationFormat>
  <Paragraphs>321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Cambria</vt:lpstr>
      <vt:lpstr>Arial</vt:lpstr>
      <vt:lpstr>Adjacency</vt:lpstr>
      <vt:lpstr>Hypertension  Pregnancy and Postpartum A Summary of Recommendations from the  American College of Obstetricians and Gynecologists</vt:lpstr>
      <vt:lpstr>Incidence of Pregnancy Induced Hypertension</vt:lpstr>
      <vt:lpstr>Definitions</vt:lpstr>
      <vt:lpstr>Definitions</vt:lpstr>
      <vt:lpstr>Definitions</vt:lpstr>
      <vt:lpstr>Measuring Blood Pressure</vt:lpstr>
      <vt:lpstr>What is the Cause of Preeclampsia?</vt:lpstr>
      <vt:lpstr>What is the Cause of Preeclampsia?</vt:lpstr>
      <vt:lpstr>What is the Cause of Preeclampsia?</vt:lpstr>
      <vt:lpstr>What is the Cause of Preeclampsia</vt:lpstr>
      <vt:lpstr>What is the Cause of Preeclampsia</vt:lpstr>
      <vt:lpstr>Risk Factors for Preeclampsia</vt:lpstr>
      <vt:lpstr>Initial Evaluation Things to Remember</vt:lpstr>
      <vt:lpstr>Two Areas Stressed by ACOG</vt:lpstr>
      <vt:lpstr>Initial Evaluation Women with Suspected GHTN or Preeclampsia</vt:lpstr>
      <vt:lpstr>Management Women with GHTN or Preeclampsia</vt:lpstr>
      <vt:lpstr>Management GHTN and Preeclampsia without Severe Features</vt:lpstr>
      <vt:lpstr>Management Preeclampsia with Severe Features</vt:lpstr>
      <vt:lpstr>Management Preeclampsia with Severe Features</vt:lpstr>
      <vt:lpstr>Management During Labor</vt:lpstr>
      <vt:lpstr>Management Postpartum HTN and Preeclampsia</vt:lpstr>
      <vt:lpstr>Management of Severe Hypertension</vt:lpstr>
      <vt:lpstr>Management of Severe Hypertension Labetalol First Protocol</vt:lpstr>
      <vt:lpstr>Management of Severe Hypertension Hydralazine First Protocol</vt:lpstr>
      <vt:lpstr>Management of Severe Hypertension Nifedipine First Protocol</vt:lpstr>
      <vt:lpstr>Eclampsia</vt:lpstr>
      <vt:lpstr>Definitions</vt:lpstr>
      <vt:lpstr>Signs of Impending Eclampsia</vt:lpstr>
      <vt:lpstr>Eclampsia Treatment</vt:lpstr>
      <vt:lpstr>Eclampsia Treatment</vt:lpstr>
      <vt:lpstr>Magnesium Toxicity</vt:lpstr>
      <vt:lpstr>Magnesium Toxicity</vt:lpstr>
      <vt:lpstr>References</vt:lpstr>
    </vt:vector>
  </TitlesOfParts>
  <Company>St Anthony's Medical Center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Durbin, Kaci</dc:creator>
  <cp:lastModifiedBy>Kaci Durbin</cp:lastModifiedBy>
  <cp:revision>40</cp:revision>
  <dcterms:created xsi:type="dcterms:W3CDTF">2016-11-21T19:31:56Z</dcterms:created>
  <dcterms:modified xsi:type="dcterms:W3CDTF">2018-02-03T03:50:11Z</dcterms:modified>
</cp:coreProperties>
</file>