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55"/>
  </p:notesMasterIdLst>
  <p:handoutMasterIdLst>
    <p:handoutMasterId r:id="rId56"/>
  </p:handoutMasterIdLst>
  <p:sldIdLst>
    <p:sldId id="256" r:id="rId2"/>
    <p:sldId id="282" r:id="rId3"/>
    <p:sldId id="257" r:id="rId4"/>
    <p:sldId id="258" r:id="rId5"/>
    <p:sldId id="259" r:id="rId6"/>
    <p:sldId id="283" r:id="rId7"/>
    <p:sldId id="260" r:id="rId8"/>
    <p:sldId id="261" r:id="rId9"/>
    <p:sldId id="280" r:id="rId10"/>
    <p:sldId id="279" r:id="rId11"/>
    <p:sldId id="281" r:id="rId12"/>
    <p:sldId id="262" r:id="rId13"/>
    <p:sldId id="314" r:id="rId14"/>
    <p:sldId id="263" r:id="rId15"/>
    <p:sldId id="315" r:id="rId16"/>
    <p:sldId id="264" r:id="rId17"/>
    <p:sldId id="276" r:id="rId18"/>
    <p:sldId id="265" r:id="rId19"/>
    <p:sldId id="284" r:id="rId20"/>
    <p:sldId id="266" r:id="rId21"/>
    <p:sldId id="267" r:id="rId22"/>
    <p:sldId id="271" r:id="rId23"/>
    <p:sldId id="268" r:id="rId24"/>
    <p:sldId id="269" r:id="rId25"/>
    <p:sldId id="270" r:id="rId26"/>
    <p:sldId id="272" r:id="rId27"/>
    <p:sldId id="273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4"/>
  </p:normalViewPr>
  <p:slideViewPr>
    <p:cSldViewPr>
      <p:cViewPr varScale="1">
        <p:scale>
          <a:sx n="90" d="100"/>
          <a:sy n="90" d="100"/>
        </p:scale>
        <p:origin x="174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18192D6-E1BF-42A8-A55D-7E55C2E593FA}" type="datetimeFigureOut">
              <a:rPr lang="en-US" smtClean="0"/>
              <a:t>2/2/18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AB1C117-858E-44A5-A010-440B54FD9E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816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58A45-0967-4BB8-86E7-C123CC1BCB55}" type="datetimeFigureOut">
              <a:rPr lang="en-US" smtClean="0"/>
              <a:t>2/2/18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0575"/>
            <a:ext cx="7435850" cy="3154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C98E2-5D03-4A34-AB1E-8084F26B9C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Hemoglobin is the concentration of hemoglobin, the major oxygen-carrying molecule in whole blood. Values may be expressed as grams of hemoglobin per 100 mL of whole blood (g/</a:t>
            </a:r>
            <a:r>
              <a:rPr lang="en-US" dirty="0" err="1" smtClean="0">
                <a:effectLst/>
              </a:rPr>
              <a:t>dL</a:t>
            </a:r>
            <a:r>
              <a:rPr lang="en-US" dirty="0" smtClean="0">
                <a:effectLst/>
              </a:rPr>
              <a:t>) or per liter of blood (g/L).</a:t>
            </a:r>
            <a:r>
              <a:rPr lang="en-US" baseline="0" dirty="0" smtClean="0">
                <a:effectLst/>
              </a:rPr>
              <a:t>  </a:t>
            </a:r>
            <a:r>
              <a:rPr lang="en-US" b="1" baseline="0" dirty="0" smtClean="0">
                <a:effectLst/>
              </a:rPr>
              <a:t>Anemia is &lt;12g/</a:t>
            </a:r>
            <a:r>
              <a:rPr lang="en-US" b="1" baseline="0" dirty="0" err="1" smtClean="0">
                <a:effectLst/>
              </a:rPr>
              <a:t>dL</a:t>
            </a:r>
            <a:endParaRPr lang="en-US" b="1" dirty="0" smtClean="0">
              <a:effectLst/>
            </a:endParaRPr>
          </a:p>
          <a:p>
            <a:r>
              <a:rPr lang="en-US" dirty="0" smtClean="0">
                <a:effectLst/>
              </a:rPr>
              <a:t>Hematocrit (HCT), also called packed cell volume, is the packed spun volume of blood that consists of intact RBCs, expressed as a percentage. HCT can be measured directly following centrifugation of a blood sample.  </a:t>
            </a:r>
            <a:r>
              <a:rPr lang="en-US" b="1" dirty="0" smtClean="0">
                <a:effectLst/>
              </a:rPr>
              <a:t>Anemia &lt;36%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C98E2-5D03-4A34-AB1E-8084F26B9C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581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Bakri</a:t>
            </a:r>
            <a:r>
              <a:rPr lang="en-US" baseline="0" dirty="0" smtClean="0"/>
              <a:t> balloon?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C98E2-5D03-4A34-AB1E-8084F26B9C9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662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if</a:t>
            </a:r>
            <a:r>
              <a:rPr lang="en-US" baseline="0" dirty="0" smtClean="0"/>
              <a:t> the bleeding did not stop?  What would happen at EBL over 1500ml?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C98E2-5D03-4A34-AB1E-8084F26B9C95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272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 patient</a:t>
            </a:r>
            <a:r>
              <a:rPr lang="en-US" baseline="0" dirty="0" smtClean="0"/>
              <a:t> back in bed and call for help.  Vital signs.  Examine patient Measure EBL and notify physician.  Does she still have IV access?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C98E2-5D03-4A34-AB1E-8084F26B9C95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690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intravenous</a:t>
            </a:r>
            <a:r>
              <a:rPr lang="en-US" baseline="0" dirty="0" smtClean="0"/>
              <a:t> fluids?  Obtain hemorrhage meds, cart to bedside.  Ultrasound to bedside.  Initiate stage 1 OB hemorrhage protocol!  (type and cross)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C98E2-5D03-4A34-AB1E-8084F26B9C95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609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Call anesthesia</a:t>
            </a:r>
            <a:r>
              <a:rPr lang="en-US" baseline="0" dirty="0" smtClean="0"/>
              <a:t> if not done, prepare for OR.  Continue vitals, measuring EBL, keep patient warm.  Place Foley.  Second IV?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C98E2-5D03-4A34-AB1E-8084F26B9C95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4446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Uterine inversion,</a:t>
            </a:r>
            <a:r>
              <a:rPr lang="en-US" baseline="0" dirty="0" smtClean="0"/>
              <a:t> prolapsing fibroid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C98E2-5D03-4A34-AB1E-8084F26B9C95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840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C98E2-5D03-4A34-AB1E-8084F26B9C95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4553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Initiate</a:t>
            </a:r>
            <a:r>
              <a:rPr lang="en-US" baseline="0" dirty="0" smtClean="0"/>
              <a:t> Stg 2 hemorrhage, second IV, </a:t>
            </a:r>
            <a:r>
              <a:rPr lang="en-US" baseline="0" dirty="0" err="1" smtClean="0"/>
              <a:t>foley</a:t>
            </a:r>
            <a:r>
              <a:rPr lang="en-US" baseline="0" dirty="0" smtClean="0"/>
              <a:t>, move to OR, start transfusing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C98E2-5D03-4A34-AB1E-8084F26B9C95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8584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Stage 3</a:t>
            </a:r>
            <a:r>
              <a:rPr lang="en-US" baseline="0" dirty="0" smtClean="0"/>
              <a:t> hemorrhage; prepare to transfuse additional blood products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C98E2-5D03-4A34-AB1E-8084F26B9C95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5743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Stage 3</a:t>
            </a:r>
            <a:r>
              <a:rPr lang="en-US" baseline="0" dirty="0" smtClean="0"/>
              <a:t> hemorrhage; prepare to transfuse additional blood products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C98E2-5D03-4A34-AB1E-8084F26B9C95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574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C98E2-5D03-4A34-AB1E-8084F26B9C9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9505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Stage 3</a:t>
            </a:r>
            <a:r>
              <a:rPr lang="en-US" baseline="0" dirty="0" smtClean="0"/>
              <a:t> hemorrhage; prepare to transfuse additional blood products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C98E2-5D03-4A34-AB1E-8084F26B9C95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5743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Stage 3</a:t>
            </a:r>
            <a:r>
              <a:rPr lang="en-US" baseline="0" dirty="0" smtClean="0"/>
              <a:t> hemorrhage; prepare to transfuse additional blood products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C98E2-5D03-4A34-AB1E-8084F26B9C95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574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Physician is looking</a:t>
            </a:r>
            <a:r>
              <a:rPr lang="en-US" baseline="0" dirty="0" smtClean="0"/>
              <a:t> for cause (atony, retained POC, lacerations, hematomas).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C98E2-5D03-4A34-AB1E-8084F26B9C9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994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Physician</a:t>
            </a:r>
            <a:r>
              <a:rPr lang="en-US" baseline="0" dirty="0" smtClean="0"/>
              <a:t> is ordering additional meds as needed, may be doing curettage or fixing lacerations.</a:t>
            </a:r>
          </a:p>
          <a:p>
            <a:r>
              <a:rPr lang="en-US" baseline="0" dirty="0" smtClean="0"/>
              <a:t>Blood bank is thawing 2-4 FFP, preparing for possibility of massive hemorrhage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C98E2-5D03-4A34-AB1E-8084F26B9C9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28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MOVE TO OR if not already</a:t>
            </a:r>
            <a:r>
              <a:rPr lang="en-US" baseline="0" dirty="0" smtClean="0"/>
              <a:t> there!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C98E2-5D03-4A34-AB1E-8084F26B9C9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599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Risk factors</a:t>
            </a:r>
            <a:r>
              <a:rPr lang="en-US" baseline="0" dirty="0" smtClean="0"/>
              <a:t> for PPH?  (4 prior SVDs).  What should you be doing now to prevent/prepare for a PPH?  (Place IV, order type &amp; cross with labs, PITOCIN in room, set up to measure EBL,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C98E2-5D03-4A34-AB1E-8084F26B9C9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576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</a:t>
            </a:r>
            <a:r>
              <a:rPr lang="en-US" baseline="0" dirty="0" smtClean="0"/>
              <a:t> measuring EBL.  Is IV in yet?  What if it isn’t?  IM Pitocin?  Are you checking vitals?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C98E2-5D03-4A34-AB1E-8084F26B9C9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29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you give the Hemabate?</a:t>
            </a:r>
            <a:r>
              <a:rPr lang="en-US" baseline="0" dirty="0" smtClean="0"/>
              <a:t>  Remember- asthma.  Did you give Methergine?  What is her BP?  (EBL 500mL- now a Stage 1 PPH- type and cross if not done already!  Start Stage 1 Hemorrhage protocol (IV, Pitocin, vitals, weigh blood, empty bladder, keep patient warm)  What else could be going on?  (Atony, retained POC, lacs,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C98E2-5D03-4A34-AB1E-8084F26B9C9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074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Stage 2 hemorrhage?  You want to initiate</a:t>
            </a:r>
            <a:r>
              <a:rPr lang="en-US" baseline="0" dirty="0" smtClean="0"/>
              <a:t> stage 2- notifies blood bank to prepare for massive transfusion.  Establish a second IV, set up blood administration set and warmer.  Second nurse- place Foley, obtain blood products or move to OR if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C98E2-5D03-4A34-AB1E-8084F26B9C9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404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ADD1C-A41E-48C4-9531-2DF01FA829C0}" type="datetimeFigureOut">
              <a:rPr lang="en-US" smtClean="0"/>
              <a:t>2/2/18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C86A-D6DE-490D-8ABC-99004FDF8C5B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ADD1C-A41E-48C4-9531-2DF01FA829C0}" type="datetimeFigureOut">
              <a:rPr lang="en-US" smtClean="0"/>
              <a:t>2/2/18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C86A-D6DE-490D-8ABC-99004FDF8C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ADD1C-A41E-48C4-9531-2DF01FA829C0}" type="datetimeFigureOut">
              <a:rPr lang="en-US" smtClean="0"/>
              <a:t>2/2/18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C86A-D6DE-490D-8ABC-99004FDF8C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ADD1C-A41E-48C4-9531-2DF01FA829C0}" type="datetimeFigureOut">
              <a:rPr lang="en-US" smtClean="0"/>
              <a:t>2/2/18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C86A-D6DE-490D-8ABC-99004FDF8C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ADD1C-A41E-48C4-9531-2DF01FA829C0}" type="datetimeFigureOut">
              <a:rPr lang="en-US" smtClean="0"/>
              <a:t>2/2/18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C86A-D6DE-490D-8ABC-99004FDF8C5B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ADD1C-A41E-48C4-9531-2DF01FA829C0}" type="datetimeFigureOut">
              <a:rPr lang="en-US" smtClean="0"/>
              <a:t>2/2/18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C86A-D6DE-490D-8ABC-99004FDF8C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ADD1C-A41E-48C4-9531-2DF01FA829C0}" type="datetimeFigureOut">
              <a:rPr lang="en-US" smtClean="0"/>
              <a:t>2/2/18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C86A-D6DE-490D-8ABC-99004FDF8C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ADD1C-A41E-48C4-9531-2DF01FA829C0}" type="datetimeFigureOut">
              <a:rPr lang="en-US" smtClean="0"/>
              <a:t>2/2/18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C86A-D6DE-490D-8ABC-99004FDF8C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ADD1C-A41E-48C4-9531-2DF01FA829C0}" type="datetimeFigureOut">
              <a:rPr lang="en-US" smtClean="0"/>
              <a:t>2/2/18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C86A-D6DE-490D-8ABC-99004FDF8C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ADD1C-A41E-48C4-9531-2DF01FA829C0}" type="datetimeFigureOut">
              <a:rPr lang="en-US" smtClean="0"/>
              <a:t>2/2/18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C86A-D6DE-490D-8ABC-99004FDF8C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ADD1C-A41E-48C4-9531-2DF01FA829C0}" type="datetimeFigureOut">
              <a:rPr lang="en-US" smtClean="0"/>
              <a:t>2/2/18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F74C86A-D6DE-490D-8ABC-99004FDF8C5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2ADD1C-A41E-48C4-9531-2DF01FA829C0}" type="datetimeFigureOut">
              <a:rPr lang="en-US" smtClean="0"/>
              <a:t>2/2/18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F74C86A-D6DE-490D-8ABC-99004FDF8C5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7851648" cy="2667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Postpartum Hemorrhage</a:t>
            </a:r>
            <a:br>
              <a:rPr lang="en-US" dirty="0" smtClean="0"/>
            </a:br>
            <a:r>
              <a:rPr lang="en-US" dirty="0" smtClean="0"/>
              <a:t>Management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Based on the California Collaborative Toolkit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Kaci Durbin, MD, FACOG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333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 for PPH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Medium Risk</a:t>
            </a:r>
          </a:p>
          <a:p>
            <a:r>
              <a:rPr lang="en-US" dirty="0" smtClean="0"/>
              <a:t>High Risk</a:t>
            </a:r>
          </a:p>
          <a:p>
            <a:r>
              <a:rPr lang="en-US" dirty="0" smtClean="0"/>
              <a:t>Ongoing Risks (develop during labor)</a:t>
            </a:r>
          </a:p>
          <a:p>
            <a:pPr lvl="1"/>
            <a:r>
              <a:rPr lang="en-US" dirty="0"/>
              <a:t>Prolonged second stage of labor</a:t>
            </a:r>
          </a:p>
          <a:p>
            <a:pPr lvl="1"/>
            <a:r>
              <a:rPr lang="en-US" dirty="0"/>
              <a:t>Prolonged oxytocin use</a:t>
            </a:r>
          </a:p>
          <a:p>
            <a:pPr lvl="1"/>
            <a:r>
              <a:rPr lang="en-US" dirty="0"/>
              <a:t>Active bleeding</a:t>
            </a:r>
          </a:p>
          <a:p>
            <a:pPr lvl="1"/>
            <a:r>
              <a:rPr lang="en-US" dirty="0"/>
              <a:t>Chorioamnionitis</a:t>
            </a:r>
          </a:p>
          <a:p>
            <a:pPr lvl="1"/>
            <a:r>
              <a:rPr lang="en-US" dirty="0"/>
              <a:t>Magnesium sulfate </a:t>
            </a:r>
            <a:r>
              <a:rPr lang="en-US" dirty="0" smtClean="0"/>
              <a:t>treatment</a:t>
            </a:r>
          </a:p>
          <a:p>
            <a:r>
              <a:rPr lang="en-US" dirty="0" smtClean="0"/>
              <a:t>Postpartum Risks</a:t>
            </a:r>
          </a:p>
        </p:txBody>
      </p:sp>
    </p:spTree>
    <p:extLst>
      <p:ext uri="{BB962C8B-B14F-4D97-AF65-F5344CB8AC3E}">
        <p14:creationId xmlns:p14="http://schemas.microsoft.com/office/powerpoint/2010/main" val="905180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 for PPH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Medium Risk</a:t>
            </a:r>
          </a:p>
          <a:p>
            <a:r>
              <a:rPr lang="en-US" dirty="0" smtClean="0"/>
              <a:t>High Risk</a:t>
            </a:r>
          </a:p>
          <a:p>
            <a:r>
              <a:rPr lang="en-US" dirty="0" smtClean="0"/>
              <a:t>Ongoing Risks (develop during labor)</a:t>
            </a:r>
          </a:p>
          <a:p>
            <a:r>
              <a:rPr lang="en-US" dirty="0" smtClean="0"/>
              <a:t>Postpartum Risks</a:t>
            </a:r>
          </a:p>
          <a:p>
            <a:pPr lvl="1"/>
            <a:r>
              <a:rPr lang="en-US" dirty="0" smtClean="0"/>
              <a:t>Vacuum or forceps assisted delivery</a:t>
            </a:r>
          </a:p>
          <a:p>
            <a:pPr lvl="1"/>
            <a:r>
              <a:rPr lang="en-US" dirty="0" smtClean="0"/>
              <a:t>Cesarean delivery, especially urgent or emergent</a:t>
            </a:r>
          </a:p>
          <a:p>
            <a:pPr lvl="1"/>
            <a:r>
              <a:rPr lang="en-US" dirty="0" smtClean="0"/>
              <a:t>Retained placenta</a:t>
            </a:r>
          </a:p>
        </p:txBody>
      </p:sp>
    </p:spTree>
    <p:extLst>
      <p:ext uri="{BB962C8B-B14F-4D97-AF65-F5344CB8AC3E}">
        <p14:creationId xmlns:p14="http://schemas.microsoft.com/office/powerpoint/2010/main" val="26324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 of PPH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ACTIVE MANAGEMENT OF THE THIRD STAGE WITH PITOCIN!!!*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971800"/>
            <a:ext cx="4593565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718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6324600"/>
            <a:ext cx="7315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*Active management of the third stage of labor with Oxytocin is recommended by the California Maternity Quality Care Collaborative, the American College of ObGyn (ACOG) and the World Health Organization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30872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PPH (2 goals)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Homeostasis (correct hypovolemia)</a:t>
            </a:r>
          </a:p>
          <a:p>
            <a:pPr marL="514350" indent="-514350">
              <a:buAutoNum type="arabicPeriod"/>
            </a:pPr>
            <a:r>
              <a:rPr lang="en-US" dirty="0" smtClean="0"/>
              <a:t>Stop the hemorrhage</a:t>
            </a:r>
          </a:p>
        </p:txBody>
      </p:sp>
    </p:spTree>
    <p:extLst>
      <p:ext uri="{BB962C8B-B14F-4D97-AF65-F5344CB8AC3E}">
        <p14:creationId xmlns:p14="http://schemas.microsoft.com/office/powerpoint/2010/main" val="1952335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PPH: Homeostasis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IV fluids</a:t>
            </a:r>
          </a:p>
          <a:p>
            <a:r>
              <a:rPr lang="en-US" b="1" dirty="0" smtClean="0"/>
              <a:t>Foley to monitor I/</a:t>
            </a:r>
            <a:r>
              <a:rPr lang="en-US" b="1" dirty="0" err="1" smtClean="0"/>
              <a:t>Os</a:t>
            </a:r>
            <a:endParaRPr lang="en-US" b="1" dirty="0" smtClean="0"/>
          </a:p>
          <a:p>
            <a:r>
              <a:rPr lang="en-US" b="1" dirty="0" smtClean="0"/>
              <a:t>Oxygen</a:t>
            </a:r>
          </a:p>
          <a:p>
            <a:r>
              <a:rPr lang="en-US" b="1" dirty="0" smtClean="0"/>
              <a:t>Transfuse blood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3186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Treatment of PPH: Stop the Hemorrhage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PITOCIN</a:t>
            </a:r>
          </a:p>
          <a:p>
            <a:r>
              <a:rPr lang="en-US" dirty="0" smtClean="0"/>
              <a:t>Fundal massage</a:t>
            </a:r>
          </a:p>
          <a:p>
            <a:r>
              <a:rPr lang="en-US" dirty="0" smtClean="0"/>
              <a:t>Additional Medical Management</a:t>
            </a:r>
          </a:p>
          <a:p>
            <a:pPr lvl="1"/>
            <a:r>
              <a:rPr lang="en-US" dirty="0" smtClean="0"/>
              <a:t>Hemabate, Methergine, Cytotec</a:t>
            </a:r>
          </a:p>
          <a:p>
            <a:r>
              <a:rPr lang="en-US" dirty="0" smtClean="0"/>
              <a:t>Uterine Tamponade</a:t>
            </a:r>
          </a:p>
          <a:p>
            <a:pPr lvl="1"/>
            <a:r>
              <a:rPr lang="en-US" dirty="0" smtClean="0"/>
              <a:t>Packing, Foley, or Bakri Balloon</a:t>
            </a:r>
          </a:p>
          <a:p>
            <a:r>
              <a:rPr lang="en-US" dirty="0" smtClean="0"/>
              <a:t>Surgical Management</a:t>
            </a:r>
          </a:p>
          <a:p>
            <a:pPr lvl="1"/>
            <a:r>
              <a:rPr lang="en-US" dirty="0" smtClean="0"/>
              <a:t>Dilation and curettage</a:t>
            </a:r>
          </a:p>
          <a:p>
            <a:pPr lvl="1"/>
            <a:r>
              <a:rPr lang="en-US" dirty="0" smtClean="0"/>
              <a:t>B-Lynch suture, hypogastric artery ligation, uterine artery ligation</a:t>
            </a:r>
          </a:p>
          <a:p>
            <a:pPr lvl="1"/>
            <a:r>
              <a:rPr lang="en-US" dirty="0" smtClean="0"/>
              <a:t>Hysterectomy</a:t>
            </a:r>
          </a:p>
        </p:txBody>
      </p:sp>
    </p:spTree>
    <p:extLst>
      <p:ext uri="{BB962C8B-B14F-4D97-AF65-F5344CB8AC3E}">
        <p14:creationId xmlns:p14="http://schemas.microsoft.com/office/powerpoint/2010/main" val="1467185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Bakri Balloon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Bakri balloon</a:t>
            </a:r>
          </a:p>
          <a:p>
            <a:pPr lvl="1"/>
            <a:r>
              <a:rPr lang="en-US" dirty="0" smtClean="0"/>
              <a:t>Used for tamponade; applies pressure to uterine wall</a:t>
            </a:r>
          </a:p>
          <a:p>
            <a:pPr lvl="1"/>
            <a:r>
              <a:rPr lang="en-US" dirty="0" smtClean="0"/>
              <a:t>Made of silicon (can be used with latex allergy)</a:t>
            </a:r>
          </a:p>
          <a:p>
            <a:r>
              <a:rPr lang="en-US" dirty="0" smtClean="0"/>
              <a:t>What do you need</a:t>
            </a:r>
          </a:p>
          <a:p>
            <a:pPr lvl="1"/>
            <a:r>
              <a:rPr lang="en-US" dirty="0" smtClean="0"/>
              <a:t>Balloon</a:t>
            </a:r>
          </a:p>
          <a:p>
            <a:pPr lvl="1"/>
            <a:r>
              <a:rPr lang="en-US" dirty="0" smtClean="0"/>
              <a:t>60mL syringes</a:t>
            </a:r>
          </a:p>
          <a:p>
            <a:pPr lvl="1"/>
            <a:r>
              <a:rPr lang="en-US" dirty="0" smtClean="0"/>
              <a:t>Normal saline (at least 500mL)</a:t>
            </a:r>
          </a:p>
          <a:p>
            <a:pPr lvl="1"/>
            <a:r>
              <a:rPr lang="en-US" dirty="0" smtClean="0"/>
              <a:t>Foley catheter bag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10000"/>
            <a:ext cx="2481262" cy="1660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66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Bakri Balloon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Physician places balloon catheter into uterine cavity</a:t>
            </a:r>
          </a:p>
          <a:p>
            <a:r>
              <a:rPr lang="en-US" sz="2400" dirty="0" smtClean="0"/>
              <a:t>Nurse inflates balloon with normal saline (up to 500mL)</a:t>
            </a:r>
          </a:p>
          <a:p>
            <a:r>
              <a:rPr lang="en-US" sz="2400" dirty="0" smtClean="0"/>
              <a:t>Attach Foley bag to drainage catheter to monitor blood loss</a:t>
            </a:r>
          </a:p>
          <a:p>
            <a:r>
              <a:rPr lang="en-US" sz="2400" dirty="0" smtClean="0"/>
              <a:t>Can tape catheter to patient’s leg with gentle traction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030771"/>
            <a:ext cx="2286000" cy="207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030771"/>
            <a:ext cx="1219200" cy="242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074478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9894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7012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Packed red blood cells</a:t>
            </a:r>
          </a:p>
          <a:p>
            <a:pPr lvl="1"/>
            <a:r>
              <a:rPr lang="en-US" dirty="0" smtClean="0"/>
              <a:t>Increase Hct by 3%, increase Hgb by 1g/dL</a:t>
            </a:r>
          </a:p>
          <a:p>
            <a:pPr lvl="1"/>
            <a:r>
              <a:rPr lang="en-US" dirty="0" smtClean="0"/>
              <a:t>RBCs, WBCs and plasma (volume 200-240mL in 1 unit)</a:t>
            </a:r>
          </a:p>
          <a:p>
            <a:pPr lvl="1"/>
            <a:r>
              <a:rPr lang="en-US" dirty="0" smtClean="0"/>
              <a:t>Should take 35-40 minutes for a crossmatch</a:t>
            </a:r>
          </a:p>
          <a:p>
            <a:pPr lvl="1"/>
            <a:r>
              <a:rPr lang="en-US" b="1" dirty="0" smtClean="0"/>
              <a:t>First line product replacement</a:t>
            </a:r>
          </a:p>
          <a:p>
            <a:r>
              <a:rPr lang="en-US" dirty="0" smtClean="0"/>
              <a:t>Fresh frozen plasma (FFP)</a:t>
            </a:r>
          </a:p>
          <a:p>
            <a:pPr lvl="1"/>
            <a:r>
              <a:rPr lang="en-US" dirty="0" smtClean="0"/>
              <a:t>Increase fibrinogen by 10mg/dL</a:t>
            </a:r>
            <a:endParaRPr lang="en-US" dirty="0"/>
          </a:p>
          <a:p>
            <a:pPr lvl="1"/>
            <a:r>
              <a:rPr lang="en-US" dirty="0" smtClean="0"/>
              <a:t>Fibrinogen, antithrombin III, factors V and VIII (180mL)</a:t>
            </a:r>
          </a:p>
          <a:p>
            <a:pPr lvl="1"/>
            <a:r>
              <a:rPr lang="en-US" dirty="0" smtClean="0"/>
              <a:t>35-45 minutes to thaw </a:t>
            </a:r>
          </a:p>
          <a:p>
            <a:pPr lvl="1"/>
            <a:r>
              <a:rPr lang="en-US" b="1" dirty="0" smtClean="0"/>
              <a:t>Give if over 2 units PRBCs given</a:t>
            </a:r>
          </a:p>
          <a:p>
            <a:r>
              <a:rPr lang="en-US" dirty="0" smtClean="0"/>
              <a:t>Platelets</a:t>
            </a:r>
          </a:p>
          <a:p>
            <a:pPr lvl="1"/>
            <a:r>
              <a:rPr lang="en-US" dirty="0" smtClean="0"/>
              <a:t>Increases platelet count by 5-10,000/mm3 per unit (6 pack platelets most common)</a:t>
            </a:r>
          </a:p>
          <a:p>
            <a:pPr lvl="1"/>
            <a:r>
              <a:rPr lang="en-US" dirty="0" smtClean="0"/>
              <a:t>Platelets, RBCs, WBCs, plasma</a:t>
            </a:r>
          </a:p>
          <a:p>
            <a:pPr lvl="1"/>
            <a:r>
              <a:rPr lang="en-US" dirty="0" smtClean="0"/>
              <a:t>Time varies</a:t>
            </a:r>
          </a:p>
          <a:p>
            <a:pPr lvl="1"/>
            <a:r>
              <a:rPr lang="en-US" b="1" dirty="0" smtClean="0"/>
              <a:t>Give for platelets &lt;50,000</a:t>
            </a:r>
          </a:p>
          <a:p>
            <a:r>
              <a:rPr lang="en-US" dirty="0" smtClean="0"/>
              <a:t>Cryoprecipitate</a:t>
            </a:r>
          </a:p>
          <a:p>
            <a:pPr lvl="1"/>
            <a:r>
              <a:rPr lang="en-US" dirty="0" smtClean="0"/>
              <a:t>Increases fibrinogen by 10mg/dL</a:t>
            </a:r>
          </a:p>
          <a:p>
            <a:pPr lvl="1"/>
            <a:r>
              <a:rPr lang="en-US" dirty="0" smtClean="0"/>
              <a:t>Fibrinogen, factors VIII and XIII, vwf (lower volume)</a:t>
            </a:r>
          </a:p>
          <a:p>
            <a:pPr lvl="1"/>
            <a:r>
              <a:rPr lang="en-US" dirty="0" smtClean="0"/>
              <a:t>35-45 minutes to thaw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005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Guideline for Replacing Blood: CMQCC Transfusion Guidelines*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657600"/>
          </a:xfrm>
        </p:spPr>
        <p:txBody>
          <a:bodyPr/>
          <a:lstStyle/>
          <a:p>
            <a:r>
              <a:rPr lang="en-US" dirty="0" smtClean="0"/>
              <a:t>Start with PRBCs</a:t>
            </a:r>
          </a:p>
          <a:p>
            <a:pPr lvl="1"/>
            <a:r>
              <a:rPr lang="en-US" dirty="0" smtClean="0"/>
              <a:t>Use uncrossed until crossed blood available</a:t>
            </a:r>
          </a:p>
          <a:p>
            <a:r>
              <a:rPr lang="en-US" dirty="0" smtClean="0"/>
              <a:t>After 2 units of PRBCs, ratio of PRBCs to FFP should be 1:1</a:t>
            </a:r>
          </a:p>
          <a:p>
            <a:r>
              <a:rPr lang="en-US" dirty="0" smtClean="0"/>
              <a:t>Given 1 unit platelets for every  4-6 units of PRBCs</a:t>
            </a:r>
          </a:p>
          <a:p>
            <a:endParaRPr lang="en-US" dirty="0"/>
          </a:p>
          <a:p>
            <a:endParaRPr lang="en-US" sz="1600" dirty="0" smtClean="0"/>
          </a:p>
          <a:p>
            <a:r>
              <a:rPr lang="en-US" sz="1600" b="1" dirty="0" smtClean="0">
                <a:solidFill>
                  <a:srgbClr val="FF0000"/>
                </a:solidFill>
              </a:rPr>
              <a:t>Remember- with acute blood loss, the </a:t>
            </a:r>
            <a:r>
              <a:rPr lang="en-US" sz="1600" b="1" dirty="0" err="1" smtClean="0">
                <a:solidFill>
                  <a:srgbClr val="FF0000"/>
                </a:solidFill>
              </a:rPr>
              <a:t>Hgb</a:t>
            </a:r>
            <a:r>
              <a:rPr lang="en-US" sz="1600" b="1" dirty="0" smtClean="0">
                <a:solidFill>
                  <a:srgbClr val="FF0000"/>
                </a:solidFill>
              </a:rPr>
              <a:t>/</a:t>
            </a:r>
            <a:r>
              <a:rPr lang="en-US" sz="1600" b="1" dirty="0" err="1" smtClean="0">
                <a:solidFill>
                  <a:srgbClr val="FF0000"/>
                </a:solidFill>
              </a:rPr>
              <a:t>Hct</a:t>
            </a:r>
            <a:r>
              <a:rPr lang="en-US" sz="1600" b="1" dirty="0" smtClean="0">
                <a:solidFill>
                  <a:srgbClr val="FF0000"/>
                </a:solidFill>
              </a:rPr>
              <a:t> will not change significantly for 4 hours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279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Maternal Physiology Overview*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Blood volume in a 60kg woman is 6L by 30 weeks</a:t>
            </a:r>
          </a:p>
          <a:p>
            <a:r>
              <a:rPr lang="en-US" dirty="0" smtClean="0"/>
              <a:t>Uterine weight</a:t>
            </a:r>
          </a:p>
          <a:p>
            <a:pPr lvl="1"/>
            <a:r>
              <a:rPr lang="en-US" dirty="0" smtClean="0"/>
              <a:t>Pre-Pregnancy: 40-70 grams</a:t>
            </a:r>
          </a:p>
          <a:p>
            <a:pPr lvl="1"/>
            <a:r>
              <a:rPr lang="en-US" dirty="0" smtClean="0"/>
              <a:t>Third Trimester: 1200 grams</a:t>
            </a:r>
          </a:p>
          <a:p>
            <a:r>
              <a:rPr lang="en-US" dirty="0" smtClean="0"/>
              <a:t>Uterine blood flow</a:t>
            </a:r>
          </a:p>
          <a:p>
            <a:pPr lvl="1"/>
            <a:r>
              <a:rPr lang="en-US" dirty="0" smtClean="0"/>
              <a:t>Pre-Pregnancy receives 2% of cardiac output</a:t>
            </a:r>
          </a:p>
          <a:p>
            <a:pPr lvl="1"/>
            <a:r>
              <a:rPr lang="en-US" dirty="0" smtClean="0"/>
              <a:t>Third trimester receives 17% of cardiac output</a:t>
            </a:r>
          </a:p>
          <a:p>
            <a:pPr lvl="2"/>
            <a:r>
              <a:rPr lang="en-US" b="1" dirty="0" smtClean="0"/>
              <a:t>(600-800mL/minute!!)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6248400"/>
            <a:ext cx="746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</a:rPr>
              <a:t>California Maternal Quality Care Collaborative.  A California Toolkit to Transform Maternity Care.  Improving Healthcare Response to Obstetric Hemorrhage Version 2.0.  A California Quality Improvement Toolkit.  March 24,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383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04088"/>
            <a:ext cx="8915400" cy="8199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California Maternity Quality Care Collaborative</a:t>
            </a:r>
            <a:r>
              <a:rPr lang="en-US" sz="3600" baseline="30000" dirty="0" smtClean="0"/>
              <a:t>*</a:t>
            </a:r>
            <a:endParaRPr lang="en-US" sz="3600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Stage 0 - all births (risk assessment stage)</a:t>
            </a:r>
          </a:p>
          <a:p>
            <a:r>
              <a:rPr lang="en-US" sz="1600" dirty="0" smtClean="0"/>
              <a:t>Stage 1 Hemorrhage</a:t>
            </a:r>
          </a:p>
          <a:p>
            <a:pPr lvl="1"/>
            <a:r>
              <a:rPr lang="en-US" sz="1600" b="1" dirty="0" smtClean="0"/>
              <a:t>EBL &gt;500mL vaginal or &gt;1000mL Cesarean</a:t>
            </a:r>
            <a:r>
              <a:rPr lang="en-US" sz="1600" dirty="0" smtClean="0"/>
              <a:t> OR</a:t>
            </a:r>
          </a:p>
          <a:p>
            <a:pPr lvl="2"/>
            <a:r>
              <a:rPr lang="en-US" sz="1600" dirty="0" smtClean="0"/>
              <a:t>Vital sign change &gt;15% 0R</a:t>
            </a:r>
          </a:p>
          <a:p>
            <a:pPr lvl="2"/>
            <a:r>
              <a:rPr lang="en-US" sz="1600" dirty="0" smtClean="0"/>
              <a:t>HR &gt;110, BP &lt;85/45, or O2 sat &lt;95%</a:t>
            </a:r>
          </a:p>
          <a:p>
            <a:pPr lvl="1"/>
            <a:r>
              <a:rPr lang="en-US" sz="1600" dirty="0" smtClean="0"/>
              <a:t>Above factors WITH CONTINUED BLEEDING</a:t>
            </a:r>
          </a:p>
          <a:p>
            <a:r>
              <a:rPr lang="en-US" sz="1600" dirty="0" smtClean="0"/>
              <a:t>Stage 2 Hemorrhage</a:t>
            </a:r>
          </a:p>
          <a:p>
            <a:pPr lvl="1"/>
            <a:r>
              <a:rPr lang="en-US" sz="1600" dirty="0" smtClean="0"/>
              <a:t>Continued bleeding from Stage 1, </a:t>
            </a:r>
            <a:r>
              <a:rPr lang="en-US" sz="1600" b="1" dirty="0" smtClean="0"/>
              <a:t>EBL &lt;1500mL</a:t>
            </a:r>
          </a:p>
          <a:p>
            <a:pPr lvl="1"/>
            <a:r>
              <a:rPr lang="en-US" sz="1600" dirty="0" smtClean="0"/>
              <a:t>You are ready to start transfusing PRBCs</a:t>
            </a:r>
          </a:p>
          <a:p>
            <a:pPr lvl="1"/>
            <a:r>
              <a:rPr lang="en-US" sz="1600" dirty="0" smtClean="0"/>
              <a:t>Vital sign instability</a:t>
            </a:r>
          </a:p>
          <a:p>
            <a:r>
              <a:rPr lang="en-US" sz="1600" dirty="0" smtClean="0"/>
              <a:t>Stage 3 Hemorrhage</a:t>
            </a:r>
          </a:p>
          <a:p>
            <a:pPr lvl="1"/>
            <a:r>
              <a:rPr lang="en-US" sz="1600" dirty="0" smtClean="0"/>
              <a:t>Continued bleeding with </a:t>
            </a:r>
            <a:r>
              <a:rPr lang="en-US" sz="1600" b="1" dirty="0" smtClean="0"/>
              <a:t>EBL &gt;1500mL</a:t>
            </a:r>
          </a:p>
          <a:p>
            <a:pPr lvl="1"/>
            <a:r>
              <a:rPr lang="en-US" sz="1600" dirty="0" smtClean="0"/>
              <a:t>Vital sign instability</a:t>
            </a:r>
          </a:p>
          <a:p>
            <a:pPr lvl="1"/>
            <a:r>
              <a:rPr lang="en-US" sz="1600" dirty="0" smtClean="0"/>
              <a:t>Suspicion for DIC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248400"/>
            <a:ext cx="678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*</a:t>
            </a:r>
            <a:r>
              <a:rPr lang="en-US" sz="1000" dirty="0" smtClean="0">
                <a:solidFill>
                  <a:prstClr val="black"/>
                </a:solidFill>
              </a:rPr>
              <a:t>California </a:t>
            </a:r>
            <a:r>
              <a:rPr lang="en-US" sz="1000" dirty="0">
                <a:solidFill>
                  <a:prstClr val="black"/>
                </a:solidFill>
              </a:rPr>
              <a:t>Maternal Quality Care Collaborative.  A California Toolkit to Transform Maternity Care.  Improving Healthcare Response to Obstetric Hemorrhage Version 2.0.  A California Quality Improvement Toolkit.  March 24,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625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Stage 0 Hemorrhage: All Patients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Active management of 3</a:t>
            </a:r>
            <a:r>
              <a:rPr lang="en-US" baseline="30000" dirty="0" smtClean="0"/>
              <a:t>rd</a:t>
            </a:r>
            <a:r>
              <a:rPr lang="en-US" dirty="0" smtClean="0"/>
              <a:t> Stage</a:t>
            </a:r>
          </a:p>
          <a:p>
            <a:pPr lvl="1"/>
            <a:r>
              <a:rPr lang="en-US" dirty="0" smtClean="0"/>
              <a:t>PITOCIN FOR EVERYONE</a:t>
            </a:r>
          </a:p>
          <a:p>
            <a:pPr lvl="2"/>
            <a:r>
              <a:rPr lang="en-US" dirty="0" smtClean="0"/>
              <a:t>Use 10-40 units of Pitocin in 1 liter </a:t>
            </a:r>
          </a:p>
          <a:p>
            <a:pPr lvl="2"/>
            <a:r>
              <a:rPr lang="en-US" dirty="0" smtClean="0"/>
              <a:t>Can also use Pitocin 10 units IM x 1</a:t>
            </a:r>
          </a:p>
          <a:p>
            <a:r>
              <a:rPr lang="en-US" dirty="0" smtClean="0"/>
              <a:t>Risk Assessment</a:t>
            </a:r>
          </a:p>
          <a:p>
            <a:pPr lvl="1"/>
            <a:r>
              <a:rPr lang="en-US" dirty="0" smtClean="0"/>
              <a:t>Type and cross anyone with a positive antibody screen</a:t>
            </a:r>
          </a:p>
          <a:p>
            <a:pPr lvl="1"/>
            <a:r>
              <a:rPr lang="en-US" dirty="0" smtClean="0"/>
              <a:t>Type and cross HIGH risk patients</a:t>
            </a:r>
          </a:p>
          <a:p>
            <a:pPr lvl="2"/>
            <a:r>
              <a:rPr lang="en-US" dirty="0" smtClean="0"/>
              <a:t>Previa, low-lying placentas, suspicion for accreta</a:t>
            </a:r>
          </a:p>
          <a:p>
            <a:pPr lvl="2"/>
            <a:r>
              <a:rPr lang="en-US" dirty="0" smtClean="0"/>
              <a:t>Platelets less than 100,000</a:t>
            </a:r>
          </a:p>
          <a:p>
            <a:pPr lvl="2"/>
            <a:r>
              <a:rPr lang="en-US" dirty="0" smtClean="0"/>
              <a:t>Hct less than 30% + additional risk factors</a:t>
            </a:r>
          </a:p>
          <a:p>
            <a:pPr lvl="2"/>
            <a:r>
              <a:rPr lang="en-US" dirty="0" smtClean="0"/>
              <a:t>Active bleeding on admission</a:t>
            </a:r>
          </a:p>
          <a:p>
            <a:pPr lvl="2"/>
            <a:r>
              <a:rPr lang="en-US" dirty="0" smtClean="0"/>
              <a:t>Coagulopathy</a:t>
            </a:r>
          </a:p>
          <a:p>
            <a:r>
              <a:rPr lang="en-US" dirty="0" smtClean="0"/>
              <a:t>Accurately quantify EBL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005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Quantifying Blood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Assess EBL present in under-buttocks drape</a:t>
            </a:r>
          </a:p>
          <a:p>
            <a:pPr lvl="1"/>
            <a:r>
              <a:rPr lang="en-US" sz="2000" dirty="0" smtClean="0"/>
              <a:t>Need to assess amniotic fluid volume immediately after delivery of baby!</a:t>
            </a:r>
          </a:p>
          <a:p>
            <a:r>
              <a:rPr lang="en-US" sz="2400" dirty="0" smtClean="0"/>
              <a:t>Assess EBL in canisters (C/S suction)</a:t>
            </a:r>
          </a:p>
          <a:p>
            <a:pPr lvl="1"/>
            <a:r>
              <a:rPr lang="en-US" sz="2000" dirty="0" smtClean="0"/>
              <a:t>Need to assess amniotic fluid in canister immediately after delivery of baby!</a:t>
            </a:r>
          </a:p>
          <a:p>
            <a:pPr lvl="1"/>
            <a:r>
              <a:rPr lang="en-US" sz="2000" dirty="0" smtClean="0"/>
              <a:t>Obtain an EBL prior to any irrigation</a:t>
            </a:r>
          </a:p>
          <a:p>
            <a:r>
              <a:rPr lang="en-US" sz="2400" dirty="0" smtClean="0"/>
              <a:t>Weigh blood-soaked items</a:t>
            </a:r>
          </a:p>
          <a:p>
            <a:pPr lvl="1"/>
            <a:r>
              <a:rPr lang="en-US" sz="2400" dirty="0" smtClean="0"/>
              <a:t>Scale should be present in room</a:t>
            </a:r>
          </a:p>
          <a:p>
            <a:pPr lvl="1"/>
            <a:r>
              <a:rPr lang="en-US" sz="2400" dirty="0" smtClean="0"/>
              <a:t>Weigh all pads, laps, sponges, etc.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86200"/>
            <a:ext cx="2502559" cy="2224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158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1 Hemorrhage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GET HELP</a:t>
            </a:r>
          </a:p>
          <a:p>
            <a:pPr lvl="1"/>
            <a:r>
              <a:rPr lang="en-US" b="1" dirty="0" smtClean="0"/>
              <a:t>Call OB if not already there</a:t>
            </a:r>
          </a:p>
          <a:p>
            <a:pPr lvl="1"/>
            <a:r>
              <a:rPr lang="en-US" b="1" dirty="0" smtClean="0"/>
              <a:t>Get another RN in room</a:t>
            </a:r>
          </a:p>
          <a:p>
            <a:pPr lvl="1"/>
            <a:r>
              <a:rPr lang="en-US" b="1" dirty="0" smtClean="0"/>
              <a:t>Ask someone to bring hemorrhage cart and scale</a:t>
            </a:r>
          </a:p>
          <a:p>
            <a:r>
              <a:rPr lang="en-US" b="1" dirty="0" smtClean="0"/>
              <a:t>Activate the hemorrhage protocol (orderset)</a:t>
            </a:r>
          </a:p>
          <a:p>
            <a:pPr lvl="1"/>
            <a:r>
              <a:rPr lang="en-US" b="1" dirty="0" smtClean="0"/>
              <a:t>Includes labs, type and cross for 2 units PRBCs</a:t>
            </a:r>
          </a:p>
          <a:p>
            <a:r>
              <a:rPr lang="en-US" b="1" dirty="0" smtClean="0"/>
              <a:t>Vital signs, O2 sat q 5-15 minutes (give O2 if less than 95%)</a:t>
            </a:r>
          </a:p>
          <a:p>
            <a:r>
              <a:rPr lang="en-US" b="1" dirty="0" smtClean="0"/>
              <a:t>Verify IV access</a:t>
            </a:r>
          </a:p>
          <a:p>
            <a:r>
              <a:rPr lang="en-US" b="1" dirty="0" smtClean="0"/>
              <a:t>Measure EBL q 5-15 minutes</a:t>
            </a:r>
          </a:p>
          <a:p>
            <a:r>
              <a:rPr lang="en-US" b="1" dirty="0" smtClean="0"/>
              <a:t>Increase oxytocin rate  (run wide open)</a:t>
            </a:r>
          </a:p>
          <a:p>
            <a:r>
              <a:rPr lang="en-US" b="1" dirty="0" smtClean="0"/>
              <a:t>Apply warm blankets</a:t>
            </a:r>
          </a:p>
          <a:p>
            <a:r>
              <a:rPr lang="en-US" b="1" dirty="0" smtClean="0"/>
              <a:t>Fundal massage</a:t>
            </a:r>
          </a:p>
          <a:p>
            <a:r>
              <a:rPr lang="en-US" b="1" dirty="0" smtClean="0"/>
              <a:t>Drain bladder</a:t>
            </a:r>
          </a:p>
          <a:p>
            <a:r>
              <a:rPr lang="en-US" b="1" dirty="0" smtClean="0"/>
              <a:t>Give medications as prescribed by physician</a:t>
            </a:r>
          </a:p>
        </p:txBody>
      </p:sp>
    </p:spTree>
    <p:extLst>
      <p:ext uri="{BB962C8B-B14F-4D97-AF65-F5344CB8AC3E}">
        <p14:creationId xmlns:p14="http://schemas.microsoft.com/office/powerpoint/2010/main" val="3886726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2 Hemorrhage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Continue steps from Stage 1</a:t>
            </a:r>
          </a:p>
          <a:p>
            <a:pPr lvl="1"/>
            <a:r>
              <a:rPr lang="en-US" dirty="0" smtClean="0"/>
              <a:t>Vitals/O2, EBL measurement q5-10 minutes</a:t>
            </a:r>
          </a:p>
          <a:p>
            <a:pPr lvl="1"/>
            <a:r>
              <a:rPr lang="en-US" dirty="0" smtClean="0"/>
              <a:t>Continue Pitocin, fundal massage</a:t>
            </a:r>
          </a:p>
          <a:p>
            <a:r>
              <a:rPr lang="en-US" dirty="0" smtClean="0"/>
              <a:t>New steps- primary nurse</a:t>
            </a:r>
          </a:p>
          <a:p>
            <a:pPr lvl="1"/>
            <a:r>
              <a:rPr lang="en-US" dirty="0" smtClean="0"/>
              <a:t>Initiate Stage 2 of OB hemorrhage protocol </a:t>
            </a:r>
          </a:p>
          <a:p>
            <a:pPr lvl="2"/>
            <a:r>
              <a:rPr lang="en-US" dirty="0"/>
              <a:t>I</a:t>
            </a:r>
            <a:r>
              <a:rPr lang="en-US" dirty="0" smtClean="0"/>
              <a:t>ncludes labs, transfusion order, additional preparation of blood products</a:t>
            </a:r>
          </a:p>
          <a:p>
            <a:pPr lvl="1"/>
            <a:r>
              <a:rPr lang="en-US" dirty="0" smtClean="0"/>
              <a:t>Place a 2</a:t>
            </a:r>
            <a:r>
              <a:rPr lang="en-US" baseline="30000" dirty="0" smtClean="0"/>
              <a:t>nd</a:t>
            </a:r>
            <a:r>
              <a:rPr lang="en-US" dirty="0" smtClean="0"/>
              <a:t> IV</a:t>
            </a:r>
            <a:endParaRPr lang="en-US" dirty="0"/>
          </a:p>
          <a:p>
            <a:pPr lvl="1"/>
            <a:r>
              <a:rPr lang="en-US" dirty="0" smtClean="0"/>
              <a:t>Set up blood warmer and blood administration set</a:t>
            </a:r>
          </a:p>
          <a:p>
            <a:pPr lvl="1"/>
            <a:r>
              <a:rPr lang="en-US" dirty="0" smtClean="0"/>
              <a:t>Administer blood, medication, etc. as ordered</a:t>
            </a:r>
          </a:p>
          <a:p>
            <a:pPr lvl="1"/>
            <a:r>
              <a:rPr lang="en-US" dirty="0" smtClean="0"/>
              <a:t>Keep patient warm</a:t>
            </a:r>
          </a:p>
          <a:p>
            <a:r>
              <a:rPr lang="en-US" dirty="0" smtClean="0"/>
              <a:t>New steps- second nurse</a:t>
            </a:r>
          </a:p>
          <a:p>
            <a:pPr lvl="1"/>
            <a:r>
              <a:rPr lang="en-US" dirty="0" smtClean="0"/>
              <a:t>Place Foley if not done already</a:t>
            </a:r>
          </a:p>
          <a:p>
            <a:pPr lvl="1"/>
            <a:r>
              <a:rPr lang="en-US" dirty="0" smtClean="0"/>
              <a:t>Obtain blood products from blood bank, run to get ultrasound or OB hemorrhage cart</a:t>
            </a:r>
          </a:p>
          <a:p>
            <a:pPr lvl="1"/>
            <a:r>
              <a:rPr lang="en-US" dirty="0" smtClean="0"/>
              <a:t>Assist with move to OR (if indicated)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69152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3 Hemorrhage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dirty="0" smtClean="0"/>
              <a:t>Continue prior steps</a:t>
            </a:r>
          </a:p>
          <a:p>
            <a:pPr lvl="2"/>
            <a:r>
              <a:rPr lang="en-US" dirty="0" smtClean="0"/>
              <a:t>Vital signs, quantifying EBL q5-10 minutes</a:t>
            </a:r>
          </a:p>
          <a:p>
            <a:pPr lvl="2"/>
            <a:r>
              <a:rPr lang="en-US" dirty="0" smtClean="0"/>
              <a:t>Keep patient warm (Bair Hugger)</a:t>
            </a:r>
          </a:p>
          <a:p>
            <a:pPr lvl="1"/>
            <a:r>
              <a:rPr lang="en-US" dirty="0" smtClean="0"/>
              <a:t>New steps- primary nurse</a:t>
            </a:r>
          </a:p>
          <a:p>
            <a:pPr lvl="2"/>
            <a:r>
              <a:rPr lang="en-US" dirty="0" smtClean="0"/>
              <a:t>Apply SCDs</a:t>
            </a:r>
          </a:p>
          <a:p>
            <a:pPr lvl="2"/>
            <a:r>
              <a:rPr lang="en-US" dirty="0" smtClean="0"/>
              <a:t>Aggressively transfuse patient </a:t>
            </a:r>
          </a:p>
          <a:p>
            <a:pPr lvl="3"/>
            <a:r>
              <a:rPr lang="en-US" dirty="0" smtClean="0"/>
              <a:t>Use blood warmer and rapid infuser</a:t>
            </a:r>
          </a:p>
          <a:p>
            <a:pPr lvl="3"/>
            <a:r>
              <a:rPr lang="en-US" dirty="0" smtClean="0"/>
              <a:t>(1:1 ratio of PRBCs to FFP, 1 platelet pack per 4-6 PRBCs)</a:t>
            </a:r>
          </a:p>
          <a:p>
            <a:pPr lvl="1"/>
            <a:r>
              <a:rPr lang="en-US" dirty="0" smtClean="0"/>
              <a:t>Second nurse</a:t>
            </a:r>
          </a:p>
          <a:p>
            <a:pPr lvl="2"/>
            <a:r>
              <a:rPr lang="en-US" dirty="0" smtClean="0"/>
              <a:t>Continue to administer medication, blood products, draw labs as ordered</a:t>
            </a:r>
          </a:p>
          <a:p>
            <a:pPr lvl="2"/>
            <a:r>
              <a:rPr lang="en-US" dirty="0" smtClean="0"/>
              <a:t>HELP MOVE TO OR if not already there</a:t>
            </a:r>
          </a:p>
          <a:p>
            <a:pPr lvl="1"/>
            <a:r>
              <a:rPr lang="en-US" dirty="0" smtClean="0"/>
              <a:t>Third nurse</a:t>
            </a:r>
          </a:p>
          <a:p>
            <a:pPr lvl="2"/>
            <a:r>
              <a:rPr lang="en-US" dirty="0" smtClean="0"/>
              <a:t>Recorder</a:t>
            </a:r>
          </a:p>
        </p:txBody>
      </p:sp>
    </p:spTree>
    <p:extLst>
      <p:ext uri="{BB962C8B-B14F-4D97-AF65-F5344CB8AC3E}">
        <p14:creationId xmlns:p14="http://schemas.microsoft.com/office/powerpoint/2010/main" val="23859889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Commonly Used Medications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8730350"/>
              </p:ext>
            </p:extLst>
          </p:nvPr>
        </p:nvGraphicFramePr>
        <p:xfrm>
          <a:off x="152398" y="1981200"/>
          <a:ext cx="8686802" cy="4195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8234"/>
                <a:gridCol w="1045633"/>
                <a:gridCol w="1206499"/>
                <a:gridCol w="1286936"/>
                <a:gridCol w="1137556"/>
                <a:gridCol w="1415144"/>
                <a:gridCol w="1066800"/>
              </a:tblGrid>
              <a:tr h="64802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Drug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Dose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Method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Frequency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Side Effects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Contra-indications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Storage</a:t>
                      </a:r>
                      <a:endParaRPr lang="en-US" dirty="0"/>
                    </a:p>
                  </a:txBody>
                  <a:tcPr/>
                </a:tc>
              </a:tr>
              <a:tr h="35641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Pitocin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10-40</a:t>
                      </a:r>
                      <a:r>
                        <a:rPr lang="en-US" sz="1200" baseline="0" dirty="0" smtClean="0"/>
                        <a:t> units/500-1000mL NS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IV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Continuous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Usually</a:t>
                      </a:r>
                      <a:r>
                        <a:rPr lang="en-US" sz="1200" baseline="0" dirty="0" smtClean="0"/>
                        <a:t> none (Avoid IV push)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Hypersensitivity to</a:t>
                      </a:r>
                      <a:r>
                        <a:rPr lang="en-US" sz="1200" baseline="0" dirty="0" smtClean="0"/>
                        <a:t> drug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Room temp</a:t>
                      </a:r>
                      <a:endParaRPr lang="en-US" sz="1200" dirty="0"/>
                    </a:p>
                  </a:txBody>
                  <a:tcPr/>
                </a:tc>
              </a:tr>
              <a:tr h="74522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Methergine</a:t>
                      </a:r>
                    </a:p>
                    <a:p>
                      <a:r>
                        <a:rPr lang="en-US" sz="1200" dirty="0" smtClean="0"/>
                        <a:t>(0.2mg/mL)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0.2mg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Q 2-4 hours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N/V, hypertension</a:t>
                      </a:r>
                      <a:r>
                        <a:rPr lang="en-US" sz="1200" baseline="0" dirty="0" smtClean="0"/>
                        <a:t> (severe if IV)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HTN,</a:t>
                      </a:r>
                      <a:r>
                        <a:rPr lang="en-US" sz="1200" baseline="0" dirty="0" smtClean="0"/>
                        <a:t> CV disease, hypersensitivity to drug (CAUTION IF USED WITH EPHEDRINE)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Refrigerate</a:t>
                      </a:r>
                      <a:endParaRPr lang="en-US" sz="1200" dirty="0"/>
                    </a:p>
                  </a:txBody>
                  <a:tcPr/>
                </a:tc>
              </a:tr>
              <a:tr h="82092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Hemabate</a:t>
                      </a:r>
                    </a:p>
                    <a:p>
                      <a:r>
                        <a:rPr lang="en-US" sz="1200" dirty="0" smtClean="0"/>
                        <a:t>(250mcg/mL)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250mcg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Q 15-90 minutes</a:t>
                      </a:r>
                    </a:p>
                    <a:p>
                      <a:r>
                        <a:rPr lang="en-US" sz="1200" dirty="0" smtClean="0"/>
                        <a:t>(Max 8 doses</a:t>
                      </a:r>
                      <a:r>
                        <a:rPr lang="en-US" sz="1200" baseline="0" dirty="0" smtClean="0"/>
                        <a:t> in </a:t>
                      </a:r>
                      <a:r>
                        <a:rPr lang="en-US" sz="1200" dirty="0" smtClean="0"/>
                        <a:t>24 hours)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N/V, diarrhea,</a:t>
                      </a:r>
                      <a:r>
                        <a:rPr lang="en-US" sz="1200" baseline="0" dirty="0" smtClean="0"/>
                        <a:t> headaches, chills, bronchospasm, hypertension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Caution in hepatic disease,</a:t>
                      </a:r>
                      <a:r>
                        <a:rPr lang="en-US" sz="1200" baseline="0" dirty="0" smtClean="0"/>
                        <a:t> asthma, HTN, cardiac or pulmonary disease.   Drug hypersensitivity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Refrigerate</a:t>
                      </a:r>
                      <a:endParaRPr lang="en-US" sz="1200" dirty="0"/>
                    </a:p>
                  </a:txBody>
                  <a:tcPr/>
                </a:tc>
              </a:tr>
              <a:tr h="71282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Cytotec</a:t>
                      </a:r>
                    </a:p>
                    <a:p>
                      <a:r>
                        <a:rPr lang="en-US" sz="1200" dirty="0" smtClean="0"/>
                        <a:t>(100 or 200mcg tab)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800mcg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Oral, sublingual, rectal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Once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N/V, diarrhea, chills, fever, headache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Hypersensitivity</a:t>
                      </a:r>
                      <a:r>
                        <a:rPr lang="en-US" sz="1200" baseline="0" dirty="0" smtClean="0"/>
                        <a:t> to drug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Room temp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8224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dirty="0" smtClean="0"/>
          </a:p>
          <a:p>
            <a:pPr marL="0" indent="0" algn="ctr">
              <a:buNone/>
            </a:pPr>
            <a:r>
              <a:rPr lang="en-US" sz="6000" dirty="0" smtClean="0"/>
              <a:t>Questions?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8553979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32yo G5P4 with no prenatal care arrives from the ED at C/C/+1</a:t>
            </a:r>
          </a:p>
          <a:p>
            <a:pPr lvl="1"/>
            <a:r>
              <a:rPr lang="en-US" dirty="0" smtClean="0"/>
              <a:t>States she started contracting about 2 hours ago</a:t>
            </a:r>
          </a:p>
          <a:p>
            <a:pPr lvl="1"/>
            <a:r>
              <a:rPr lang="en-US" dirty="0" smtClean="0"/>
              <a:t>Membranes ruptured 45 minutes ago</a:t>
            </a:r>
            <a:endParaRPr lang="en-US" dirty="0"/>
          </a:p>
          <a:p>
            <a:r>
              <a:rPr lang="en-US" dirty="0" smtClean="0"/>
              <a:t>Reports a PMH of asthma.  Uses albuterol PRN</a:t>
            </a:r>
          </a:p>
          <a:p>
            <a:r>
              <a:rPr lang="en-US" dirty="0" smtClean="0"/>
              <a:t>No PSH</a:t>
            </a:r>
          </a:p>
          <a:p>
            <a:r>
              <a:rPr lang="en-US" dirty="0" smtClean="0"/>
              <a:t>NKDA</a:t>
            </a:r>
          </a:p>
          <a:p>
            <a:r>
              <a:rPr lang="en-US" dirty="0" smtClean="0"/>
              <a:t>No significant FH</a:t>
            </a:r>
          </a:p>
          <a:p>
            <a:r>
              <a:rPr lang="en-US" dirty="0" smtClean="0"/>
              <a:t>Smokes ½ ppd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6459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 pushes effectively and delivers in one contraction, OA position</a:t>
            </a:r>
          </a:p>
          <a:p>
            <a:r>
              <a:rPr lang="en-US" dirty="0" smtClean="0"/>
              <a:t>Placenta delivers quickly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095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652" y="1066800"/>
            <a:ext cx="8839201" cy="780288"/>
          </a:xfrm>
        </p:spPr>
        <p:txBody>
          <a:bodyPr>
            <a:noAutofit/>
          </a:bodyPr>
          <a:lstStyle/>
          <a:p>
            <a:r>
              <a:rPr lang="en-US" sz="3600" dirty="0" smtClean="0"/>
              <a:t>Postpartum Hemorrhage: Why is it Important?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Postpartum hemorrhage is the leading cause of maternal death worldwide</a:t>
            </a:r>
            <a:r>
              <a:rPr lang="en-US" baseline="30000" dirty="0" smtClean="0"/>
              <a:t>1</a:t>
            </a:r>
          </a:p>
          <a:p>
            <a:r>
              <a:rPr lang="en-US" dirty="0" smtClean="0"/>
              <a:t>PPH in the U.S. has increased by 26% from 1994 to 2006</a:t>
            </a:r>
            <a:r>
              <a:rPr lang="en-US" baseline="30000" dirty="0" smtClean="0"/>
              <a:t>2	</a:t>
            </a:r>
            <a:r>
              <a:rPr lang="en-US" dirty="0" smtClean="0"/>
              <a:t>	</a:t>
            </a:r>
          </a:p>
          <a:p>
            <a:pPr lvl="1"/>
            <a:r>
              <a:rPr lang="en-US" dirty="0" smtClean="0"/>
              <a:t>50% increase in uterine atony</a:t>
            </a:r>
          </a:p>
          <a:p>
            <a:r>
              <a:rPr lang="en-US" dirty="0" smtClean="0"/>
              <a:t>Over 50% of maternal deaths are preventable.  Postpartum hemorrhage is the most preventable cause of maternal death</a:t>
            </a:r>
            <a:r>
              <a:rPr lang="en-US" baseline="30000" dirty="0" smtClean="0"/>
              <a:t>2</a:t>
            </a:r>
          </a:p>
          <a:p>
            <a:pPr lvl="1"/>
            <a:r>
              <a:rPr lang="en-US" dirty="0" smtClean="0"/>
              <a:t>Treatment delays</a:t>
            </a:r>
          </a:p>
          <a:p>
            <a:pPr lvl="2"/>
            <a:r>
              <a:rPr lang="en-US" dirty="0" smtClean="0"/>
              <a:t>Pregnant women do not show early signs of blood loss</a:t>
            </a:r>
          </a:p>
          <a:p>
            <a:pPr lvl="1"/>
            <a:r>
              <a:rPr lang="en-US" dirty="0" smtClean="0"/>
              <a:t>Lack of protocols, training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253" y="63246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800" dirty="0" smtClean="0"/>
              <a:t>ACOG Practice Bulletin: Postpartum Hemorrhage.  Number 76, October 2006.  </a:t>
            </a:r>
          </a:p>
          <a:p>
            <a:pPr marL="342900" indent="-342900">
              <a:buAutoNum type="arabicPeriod"/>
            </a:pPr>
            <a:r>
              <a:rPr lang="en-US" sz="800" dirty="0" smtClean="0"/>
              <a:t>California Maternal Quality Care Collaborative.  A California Toolkit to Transform Maternity Care.  Improving Healthcare Response to Obstetric Hemorrhage Version 2.0.  A California Quality Improvement Toolkit.  March 24, 2015. 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0864100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 pushes effectively and delivers in one contraction, OA position</a:t>
            </a:r>
          </a:p>
          <a:p>
            <a:r>
              <a:rPr lang="en-US" dirty="0"/>
              <a:t>Placenta delivers quickly</a:t>
            </a:r>
          </a:p>
          <a:p>
            <a:r>
              <a:rPr lang="en-US" dirty="0" smtClean="0"/>
              <a:t>Physician tells you the uterus is boggy and asks if Pitocin has been started</a:t>
            </a:r>
          </a:p>
          <a:p>
            <a:r>
              <a:rPr lang="en-US" dirty="0" smtClean="0"/>
              <a:t>He/she asks you what the patient’s vitals 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5527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Physician asks for Hemabate and Methergine</a:t>
            </a:r>
          </a:p>
          <a:p>
            <a:r>
              <a:rPr lang="en-US" dirty="0" smtClean="0"/>
              <a:t>EBL now 500mL</a:t>
            </a:r>
          </a:p>
          <a:p>
            <a:endParaRPr lang="en-US" dirty="0"/>
          </a:p>
          <a:p>
            <a:r>
              <a:rPr lang="en-US" dirty="0" smtClean="0"/>
              <a:t>What do you think is going on with the patient?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9587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Methergine given</a:t>
            </a:r>
          </a:p>
          <a:p>
            <a:r>
              <a:rPr lang="en-US" dirty="0" smtClean="0"/>
              <a:t>Cytotec ordered</a:t>
            </a:r>
            <a:endParaRPr lang="en-US" dirty="0"/>
          </a:p>
          <a:p>
            <a:r>
              <a:rPr lang="en-US" dirty="0" smtClean="0"/>
              <a:t>Patient has an IV, you are continuing VS and EBL measurements.  Bladder drained.  Warm blankets over her.  </a:t>
            </a:r>
            <a:endParaRPr lang="en-US" dirty="0"/>
          </a:p>
          <a:p>
            <a:r>
              <a:rPr lang="en-US" dirty="0" smtClean="0"/>
              <a:t>Patient continues to bleed</a:t>
            </a:r>
          </a:p>
          <a:p>
            <a:r>
              <a:rPr lang="en-US" dirty="0" smtClean="0"/>
              <a:t>Blood pressure 120/78, HR 115</a:t>
            </a:r>
          </a:p>
          <a:p>
            <a:r>
              <a:rPr lang="en-US" dirty="0" smtClean="0"/>
              <a:t>EBL now 800mL</a:t>
            </a:r>
          </a:p>
          <a:p>
            <a:endParaRPr lang="en-US" dirty="0"/>
          </a:p>
          <a:p>
            <a:r>
              <a:rPr lang="en-US" dirty="0" smtClean="0"/>
              <a:t>Next steps?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7779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7779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Blood pressure slightly decreased to 105/60.  HR up to 120.  EBL now 1100.  </a:t>
            </a:r>
          </a:p>
          <a:p>
            <a:r>
              <a:rPr lang="en-US" dirty="0" smtClean="0"/>
              <a:t>Transfusing 2 units PRBCs</a:t>
            </a:r>
          </a:p>
          <a:p>
            <a:r>
              <a:rPr lang="en-US" dirty="0" smtClean="0"/>
              <a:t>Methergine and Cytotec have been given</a:t>
            </a:r>
          </a:p>
          <a:p>
            <a:r>
              <a:rPr lang="en-US" dirty="0" smtClean="0"/>
              <a:t>Foley in place, patient has an IV in each arm now</a:t>
            </a:r>
          </a:p>
          <a:p>
            <a:r>
              <a:rPr lang="en-US" dirty="0" smtClean="0"/>
              <a:t>Physicians tells you uterus still boggy</a:t>
            </a:r>
          </a:p>
          <a:p>
            <a:endParaRPr lang="en-US" dirty="0"/>
          </a:p>
          <a:p>
            <a:r>
              <a:rPr lang="en-US" dirty="0" smtClean="0"/>
              <a:t>What next?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7779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need to get for Bakri?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7779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need to get for Bakri?</a:t>
            </a:r>
          </a:p>
          <a:p>
            <a:pPr lvl="1"/>
            <a:r>
              <a:rPr lang="en-US" dirty="0" smtClean="0"/>
              <a:t>Saline and 60mL syringes</a:t>
            </a:r>
          </a:p>
          <a:p>
            <a:pPr lvl="1"/>
            <a:r>
              <a:rPr lang="en-US" dirty="0" smtClean="0"/>
              <a:t>Balloon</a:t>
            </a:r>
          </a:p>
          <a:p>
            <a:pPr lvl="1"/>
            <a:r>
              <a:rPr lang="en-US" dirty="0" smtClean="0"/>
              <a:t>Foley bag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686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BP still 100/60, HR 120.  </a:t>
            </a:r>
          </a:p>
          <a:p>
            <a:r>
              <a:rPr lang="en-US" dirty="0" smtClean="0"/>
              <a:t>Cumulative EBL 1300mL</a:t>
            </a:r>
          </a:p>
          <a:p>
            <a:r>
              <a:rPr lang="en-US" dirty="0" smtClean="0"/>
              <a:t>Bakri now in place with 400mL </a:t>
            </a:r>
          </a:p>
          <a:p>
            <a:pPr lvl="1"/>
            <a:r>
              <a:rPr lang="en-US" dirty="0" smtClean="0"/>
              <a:t>Minimal bleeding noted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686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working in postpartum</a:t>
            </a:r>
          </a:p>
          <a:p>
            <a:endParaRPr lang="en-US" dirty="0"/>
          </a:p>
          <a:p>
            <a:r>
              <a:rPr lang="en-US" dirty="0" smtClean="0"/>
              <a:t>24yo G1P1  3 hours s/p SVD of a 7lb LVMI</a:t>
            </a:r>
          </a:p>
          <a:p>
            <a:pPr lvl="1"/>
            <a:r>
              <a:rPr lang="en-US" dirty="0" smtClean="0"/>
              <a:t>No PMH or PSH, nonsmoker.  Uncomplicated pregnancy</a:t>
            </a:r>
          </a:p>
          <a:p>
            <a:pPr lvl="1"/>
            <a:r>
              <a:rPr lang="en-US" dirty="0" smtClean="0"/>
              <a:t>Delivery of infant uncomplicated, EBL 200mL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degree midline laceration repaired with vicryl</a:t>
            </a:r>
          </a:p>
          <a:p>
            <a:pPr lvl="1"/>
            <a:r>
              <a:rPr lang="en-US" dirty="0" smtClean="0"/>
              <a:t>Manual removal of placenta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686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 complains of feeling dizzy and thinks she is bleeding</a:t>
            </a:r>
          </a:p>
          <a:p>
            <a:r>
              <a:rPr lang="en-US" dirty="0" smtClean="0"/>
              <a:t>Stands up and pad under her completely saturated; clots pouring onto the floor</a:t>
            </a:r>
          </a:p>
          <a:p>
            <a:endParaRPr lang="en-US" dirty="0"/>
          </a:p>
          <a:p>
            <a:r>
              <a:rPr lang="en-US" dirty="0" smtClean="0"/>
              <a:t>Next steps?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135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PPH?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Varying Definitions</a:t>
            </a:r>
          </a:p>
          <a:p>
            <a:pPr lvl="1"/>
            <a:r>
              <a:rPr lang="en-US" dirty="0" smtClean="0"/>
              <a:t>EBL &gt;500mL vaginal or &gt;1000mL Cesarean</a:t>
            </a:r>
          </a:p>
          <a:p>
            <a:pPr lvl="1"/>
            <a:r>
              <a:rPr lang="en-US" dirty="0" smtClean="0"/>
              <a:t>Decrease in hematocrit &gt;10%</a:t>
            </a:r>
          </a:p>
          <a:p>
            <a:r>
              <a:rPr lang="en-US" dirty="0" smtClean="0"/>
              <a:t>Two types of postpartum hemorrhage</a:t>
            </a:r>
          </a:p>
          <a:p>
            <a:pPr lvl="1"/>
            <a:r>
              <a:rPr lang="en-US" dirty="0" smtClean="0"/>
              <a:t>Primary (within 24 hours)</a:t>
            </a:r>
          </a:p>
          <a:p>
            <a:pPr lvl="2"/>
            <a:r>
              <a:rPr lang="en-US" dirty="0" smtClean="0"/>
              <a:t>4-6% of pregnancies</a:t>
            </a:r>
          </a:p>
          <a:p>
            <a:pPr lvl="2"/>
            <a:r>
              <a:rPr lang="en-US" dirty="0" smtClean="0"/>
              <a:t>80% caused by uterine atony</a:t>
            </a:r>
          </a:p>
          <a:p>
            <a:pPr lvl="1"/>
            <a:r>
              <a:rPr lang="en-US" dirty="0" smtClean="0"/>
              <a:t>Secondary (24 hours, up to 12 weeks later)</a:t>
            </a:r>
          </a:p>
          <a:p>
            <a:pPr lvl="2"/>
            <a:r>
              <a:rPr lang="en-US" dirty="0" smtClean="0"/>
              <a:t>1% of pregnancies</a:t>
            </a:r>
          </a:p>
          <a:p>
            <a:pPr lvl="2"/>
            <a:r>
              <a:rPr lang="en-US" dirty="0" smtClean="0"/>
              <a:t>Etiology often unknown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119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Blood pressure sitting is 108/70.  HR 125.  </a:t>
            </a:r>
          </a:p>
          <a:p>
            <a:r>
              <a:rPr lang="en-US" dirty="0" smtClean="0"/>
              <a:t>Fundus boggy</a:t>
            </a:r>
          </a:p>
          <a:p>
            <a:r>
              <a:rPr lang="en-US" dirty="0" smtClean="0"/>
              <a:t>Second nurse comes to assist </a:t>
            </a:r>
          </a:p>
          <a:p>
            <a:pPr lvl="1"/>
            <a:r>
              <a:rPr lang="en-US" dirty="0" smtClean="0"/>
              <a:t>Weighs pads while you start another IV</a:t>
            </a:r>
          </a:p>
          <a:p>
            <a:r>
              <a:rPr lang="en-US" dirty="0" smtClean="0"/>
              <a:t>Anything else you should be doing?</a:t>
            </a:r>
          </a:p>
          <a:p>
            <a:pPr lvl="1"/>
            <a:r>
              <a:rPr lang="en-US" dirty="0" smtClean="0"/>
              <a:t>Measures EBL at 1000mL</a:t>
            </a:r>
          </a:p>
          <a:p>
            <a:pPr marL="393192" lvl="1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3641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Scenario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Patient still bleeding</a:t>
            </a:r>
          </a:p>
          <a:p>
            <a:r>
              <a:rPr lang="en-US" dirty="0" smtClean="0"/>
              <a:t>Physician </a:t>
            </a:r>
            <a:r>
              <a:rPr lang="en-US" dirty="0"/>
              <a:t>arrives and starts bedside </a:t>
            </a:r>
            <a:r>
              <a:rPr lang="en-US" dirty="0" smtClean="0"/>
              <a:t>ultrasound</a:t>
            </a:r>
          </a:p>
          <a:p>
            <a:pPr lvl="1"/>
            <a:r>
              <a:rPr lang="en-US" dirty="0" smtClean="0"/>
              <a:t>Appears consistent with retained products</a:t>
            </a:r>
          </a:p>
          <a:p>
            <a:pPr lvl="1"/>
            <a:endParaRPr lang="en-US" dirty="0"/>
          </a:p>
          <a:p>
            <a:pPr marL="393192" lvl="1" indent="0">
              <a:buNone/>
            </a:pPr>
            <a:endParaRPr lang="en-US" dirty="0" smtClean="0"/>
          </a:p>
          <a:p>
            <a:pPr marL="393192" lvl="1" indent="0">
              <a:buNone/>
            </a:pPr>
            <a:endParaRPr lang="en-US" dirty="0"/>
          </a:p>
          <a:p>
            <a:pPr marL="393192" lvl="1" indent="0">
              <a:buNone/>
            </a:pPr>
            <a:endParaRPr lang="en-US" dirty="0" smtClean="0"/>
          </a:p>
          <a:p>
            <a:pPr marL="393192" lvl="1" indent="0">
              <a:buNone/>
            </a:pPr>
            <a:endParaRPr lang="en-US" dirty="0" smtClean="0"/>
          </a:p>
          <a:p>
            <a:r>
              <a:rPr lang="en-US" dirty="0" smtClean="0"/>
              <a:t>What else should you be doing?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429000"/>
            <a:ext cx="2867025" cy="186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9420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Vitals now 98/58, HR 130</a:t>
            </a:r>
          </a:p>
          <a:p>
            <a:r>
              <a:rPr lang="en-US" dirty="0" smtClean="0"/>
              <a:t>Total EBL measured at 1300mL</a:t>
            </a:r>
          </a:p>
          <a:p>
            <a:r>
              <a:rPr lang="en-US" dirty="0" smtClean="0"/>
              <a:t>Continued vaginal bleeding</a:t>
            </a:r>
          </a:p>
          <a:p>
            <a:endParaRPr lang="en-US" dirty="0"/>
          </a:p>
          <a:p>
            <a:r>
              <a:rPr lang="en-US" dirty="0" smtClean="0"/>
              <a:t>Prepare for OR (tech should be setting up room, anesthesia should be on way, </a:t>
            </a:r>
            <a:r>
              <a:rPr lang="en-US" dirty="0" err="1" smtClean="0"/>
              <a:t>foley</a:t>
            </a:r>
            <a:r>
              <a:rPr lang="en-US" dirty="0" smtClean="0"/>
              <a:t> in and SCDs on)</a:t>
            </a:r>
          </a:p>
          <a:p>
            <a:r>
              <a:rPr lang="en-US" dirty="0" smtClean="0"/>
              <a:t>Initiate Stage 2 hemorrhage</a:t>
            </a:r>
          </a:p>
          <a:p>
            <a:r>
              <a:rPr lang="en-US" dirty="0" smtClean="0"/>
              <a:t>Transfuse 2 units PRBCs!</a:t>
            </a:r>
          </a:p>
          <a:p>
            <a:pPr lvl="1"/>
            <a:r>
              <a:rPr lang="en-US" dirty="0" smtClean="0"/>
              <a:t>If not available, </a:t>
            </a:r>
            <a:r>
              <a:rPr lang="en-US" dirty="0" err="1" smtClean="0"/>
              <a:t>uncrossmatched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95903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Dilation and curettage in OR</a:t>
            </a:r>
          </a:p>
          <a:p>
            <a:r>
              <a:rPr lang="en-US" dirty="0" smtClean="0"/>
              <a:t>2 units PRBCs infusing</a:t>
            </a:r>
          </a:p>
          <a:p>
            <a:endParaRPr lang="en-US" dirty="0"/>
          </a:p>
          <a:p>
            <a:r>
              <a:rPr lang="en-US" dirty="0" smtClean="0"/>
              <a:t>Patient now has stopped bleeding</a:t>
            </a:r>
          </a:p>
          <a:p>
            <a:r>
              <a:rPr lang="en-US" dirty="0" smtClean="0"/>
              <a:t>Back to L&amp;D with increased surveillance overnight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6733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30yo G2P0010 at 39 weeks arrives to L&amp;D at 5cm with painful, frequent contractions</a:t>
            </a:r>
          </a:p>
          <a:p>
            <a:r>
              <a:rPr lang="en-US" dirty="0" smtClean="0"/>
              <a:t>Prenatal care complicated by</a:t>
            </a:r>
          </a:p>
          <a:p>
            <a:pPr lvl="1"/>
            <a:r>
              <a:rPr lang="en-US" dirty="0" smtClean="0"/>
              <a:t>Arcuate uterus</a:t>
            </a:r>
          </a:p>
          <a:p>
            <a:r>
              <a:rPr lang="en-US" dirty="0" smtClean="0"/>
              <a:t>No PMH, PSH of D&amp;C x 2 </a:t>
            </a:r>
          </a:p>
          <a:p>
            <a:r>
              <a:rPr lang="en-US" dirty="0" smtClean="0"/>
              <a:t>NKDA, nonsmoker</a:t>
            </a:r>
          </a:p>
          <a:p>
            <a:endParaRPr lang="en-US" dirty="0"/>
          </a:p>
          <a:p>
            <a:r>
              <a:rPr lang="en-US" dirty="0" smtClean="0"/>
              <a:t>Receives epidural shortly after arrival</a:t>
            </a:r>
          </a:p>
          <a:p>
            <a:r>
              <a:rPr lang="en-US" dirty="0" smtClean="0"/>
              <a:t>9/C/+1 after epidural</a:t>
            </a:r>
          </a:p>
          <a:p>
            <a:r>
              <a:rPr lang="en-US" dirty="0" smtClean="0"/>
              <a:t>Delivers within 3 hours of arrival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1200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Delivers a LVFI, </a:t>
            </a:r>
            <a:r>
              <a:rPr lang="en-US" dirty="0" err="1" smtClean="0"/>
              <a:t>Apgars</a:t>
            </a:r>
            <a:r>
              <a:rPr lang="en-US" dirty="0" smtClean="0"/>
              <a:t> 9 and 9.  1</a:t>
            </a:r>
            <a:r>
              <a:rPr lang="en-US" baseline="30000" dirty="0" smtClean="0"/>
              <a:t>st</a:t>
            </a:r>
            <a:r>
              <a:rPr lang="en-US" dirty="0" smtClean="0"/>
              <a:t> degree laceration</a:t>
            </a:r>
          </a:p>
          <a:p>
            <a:r>
              <a:rPr lang="en-US" dirty="0" smtClean="0"/>
              <a:t>Placenta does not deliver initially</a:t>
            </a:r>
          </a:p>
          <a:p>
            <a:pPr lvl="1"/>
            <a:r>
              <a:rPr lang="en-US" dirty="0" smtClean="0"/>
              <a:t>Laceration repaired while waiting on placental separation</a:t>
            </a:r>
          </a:p>
          <a:p>
            <a:r>
              <a:rPr lang="en-US" dirty="0" smtClean="0"/>
              <a:t>With traction on cord, placenta delivers, along with what appears to be a mass protruding from the vagina; profuse vaginal bleeding occurs</a:t>
            </a:r>
          </a:p>
          <a:p>
            <a:endParaRPr lang="en-US" dirty="0"/>
          </a:p>
          <a:p>
            <a:r>
              <a:rPr lang="en-US" dirty="0" smtClean="0"/>
              <a:t>What is going 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8512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Call for help!</a:t>
            </a:r>
          </a:p>
          <a:p>
            <a:pPr lvl="1"/>
            <a:r>
              <a:rPr lang="en-US" dirty="0" smtClean="0"/>
              <a:t>Call 2</a:t>
            </a:r>
            <a:r>
              <a:rPr lang="en-US" baseline="30000" dirty="0" smtClean="0"/>
              <a:t>nd</a:t>
            </a:r>
            <a:r>
              <a:rPr lang="en-US" dirty="0" smtClean="0"/>
              <a:t> nurse, anesthesia, prepare OR</a:t>
            </a:r>
          </a:p>
          <a:p>
            <a:r>
              <a:rPr lang="en-US" dirty="0" smtClean="0"/>
              <a:t>Vital signs, measure EBL.  Initiate Stage 1 OB hemorrhage.  IV in place?</a:t>
            </a:r>
          </a:p>
          <a:p>
            <a:r>
              <a:rPr lang="en-US" dirty="0" smtClean="0"/>
              <a:t>Obtain uterine relaxants so that the physician can attempt to replace the uterus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1154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Uterine </a:t>
            </a:r>
            <a:r>
              <a:rPr lang="en-US" dirty="0" err="1" smtClean="0"/>
              <a:t>relexants</a:t>
            </a:r>
            <a:endParaRPr lang="en-US" dirty="0" smtClean="0"/>
          </a:p>
          <a:p>
            <a:pPr lvl="1"/>
            <a:r>
              <a:rPr lang="en-US" dirty="0" smtClean="0"/>
              <a:t>Nitroglycerin</a:t>
            </a:r>
          </a:p>
          <a:p>
            <a:pPr lvl="2"/>
            <a:r>
              <a:rPr lang="en-US" dirty="0" smtClean="0"/>
              <a:t>50mcg IV</a:t>
            </a:r>
          </a:p>
          <a:p>
            <a:pPr lvl="2"/>
            <a:r>
              <a:rPr lang="en-US" dirty="0" smtClean="0"/>
              <a:t>Can give up to 4 additional doses</a:t>
            </a:r>
          </a:p>
          <a:p>
            <a:pPr lvl="1"/>
            <a:r>
              <a:rPr lang="en-US" dirty="0" smtClean="0"/>
              <a:t>Terbutaline</a:t>
            </a:r>
          </a:p>
          <a:p>
            <a:pPr lvl="2"/>
            <a:r>
              <a:rPr lang="en-US" dirty="0" smtClean="0"/>
              <a:t>0.25mg SC </a:t>
            </a:r>
          </a:p>
          <a:p>
            <a:pPr lvl="2"/>
            <a:r>
              <a:rPr lang="en-US" dirty="0" smtClean="0"/>
              <a:t>Can give q15-30min x 3</a:t>
            </a:r>
            <a:endParaRPr lang="en-US" dirty="0"/>
          </a:p>
          <a:p>
            <a:pPr lvl="1"/>
            <a:r>
              <a:rPr lang="en-US" dirty="0" smtClean="0"/>
              <a:t>Magnesium sulfate</a:t>
            </a:r>
          </a:p>
          <a:p>
            <a:pPr lvl="2"/>
            <a:r>
              <a:rPr lang="en-US" dirty="0" smtClean="0"/>
              <a:t>4-6g IV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39196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Nitroglycerin given</a:t>
            </a:r>
          </a:p>
          <a:p>
            <a:r>
              <a:rPr lang="en-US" dirty="0" smtClean="0"/>
              <a:t>Physician unsuccessful thus far in replacing uterus</a:t>
            </a:r>
          </a:p>
          <a:p>
            <a:r>
              <a:rPr lang="en-US" dirty="0" smtClean="0"/>
              <a:t>BP 90/60, HR 130</a:t>
            </a:r>
          </a:p>
          <a:p>
            <a:r>
              <a:rPr lang="en-US" dirty="0" smtClean="0"/>
              <a:t>Total EBL now 1200mL with continued hemorrhage</a:t>
            </a:r>
          </a:p>
          <a:p>
            <a:endParaRPr lang="en-US" dirty="0"/>
          </a:p>
          <a:p>
            <a:r>
              <a:rPr lang="en-US" dirty="0" smtClean="0"/>
              <a:t>What to do?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9196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Nitroglycerin given</a:t>
            </a:r>
          </a:p>
          <a:p>
            <a:r>
              <a:rPr lang="en-US" dirty="0" smtClean="0"/>
              <a:t>Physician unsuccessful thus far in replacing uterus</a:t>
            </a:r>
          </a:p>
          <a:p>
            <a:r>
              <a:rPr lang="en-US" dirty="0" smtClean="0"/>
              <a:t>BP 90/60, HR 130</a:t>
            </a:r>
          </a:p>
          <a:p>
            <a:r>
              <a:rPr lang="en-US" dirty="0" smtClean="0"/>
              <a:t>Total EBL now 1200mL with continued hemorrhage</a:t>
            </a:r>
          </a:p>
          <a:p>
            <a:endParaRPr lang="en-US" dirty="0"/>
          </a:p>
          <a:p>
            <a:r>
              <a:rPr lang="en-US" dirty="0" smtClean="0"/>
              <a:t>What to do?</a:t>
            </a:r>
          </a:p>
          <a:p>
            <a:pPr lvl="1"/>
            <a:r>
              <a:rPr lang="en-US" dirty="0" smtClean="0"/>
              <a:t>Initiate Stage 2 hemorrhage</a:t>
            </a:r>
          </a:p>
          <a:p>
            <a:pPr lvl="1"/>
            <a:r>
              <a:rPr lang="en-US" dirty="0" smtClean="0"/>
              <a:t>Place second IV, Foley (if not done already), SCDs</a:t>
            </a:r>
          </a:p>
          <a:p>
            <a:pPr lvl="1"/>
            <a:r>
              <a:rPr lang="en-US" dirty="0" smtClean="0"/>
              <a:t>Start transfusing PRBCs</a:t>
            </a:r>
          </a:p>
          <a:p>
            <a:pPr lvl="1"/>
            <a:r>
              <a:rPr lang="en-US" dirty="0" smtClean="0"/>
              <a:t>Move to OR</a:t>
            </a:r>
          </a:p>
          <a:p>
            <a:pPr lvl="1"/>
            <a:r>
              <a:rPr lang="en-US" dirty="0" smtClean="0"/>
              <a:t>Give additional medications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425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 of PPH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8912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Symptoms (hypotension, pallor, dizziness) often does not occur until at least 10% of blood volume lost</a:t>
            </a:r>
          </a:p>
          <a:p>
            <a:r>
              <a:rPr lang="en-US" dirty="0" smtClean="0"/>
              <a:t>THIS IS WHY ACCURATE EBL MEASUREMENT IMPORTANT!</a:t>
            </a:r>
          </a:p>
          <a:p>
            <a:endParaRPr lang="en-US" dirty="0"/>
          </a:p>
          <a:p>
            <a:r>
              <a:rPr lang="en-US" dirty="0" smtClean="0"/>
              <a:t>Don’t wait for the patient to have symptoms!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324600"/>
            <a:ext cx="7467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Tx/>
              <a:buAutoNum type="arabicPeriod"/>
            </a:pPr>
            <a:r>
              <a:rPr lang="en-US" sz="800" dirty="0">
                <a:solidFill>
                  <a:srgbClr val="000000"/>
                </a:solidFill>
              </a:rPr>
              <a:t>ACOG Practice Bulletin: Postpartum Hemorrhage.  Number 76, October 2006.  </a:t>
            </a:r>
          </a:p>
        </p:txBody>
      </p:sp>
    </p:spTree>
    <p:extLst>
      <p:ext uri="{BB962C8B-B14F-4D97-AF65-F5344CB8AC3E}">
        <p14:creationId xmlns:p14="http://schemas.microsoft.com/office/powerpoint/2010/main" val="21952044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 in OR, preparing for laparotomy</a:t>
            </a:r>
          </a:p>
          <a:p>
            <a:r>
              <a:rPr lang="en-US" dirty="0" smtClean="0"/>
              <a:t>Has received Nitroglycerin and Terbutaline</a:t>
            </a:r>
          </a:p>
          <a:p>
            <a:r>
              <a:rPr lang="en-US" dirty="0" smtClean="0"/>
              <a:t>Still bleeding (now EBL 1500mL)</a:t>
            </a:r>
          </a:p>
          <a:p>
            <a:r>
              <a:rPr lang="en-US" dirty="0" smtClean="0"/>
              <a:t>2 units PRBCs infusing</a:t>
            </a:r>
          </a:p>
          <a:p>
            <a:endParaRPr lang="en-US" dirty="0"/>
          </a:p>
          <a:p>
            <a:r>
              <a:rPr lang="en-US" dirty="0" smtClean="0"/>
              <a:t>What next?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2556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 in OR, preparing for laparotomy</a:t>
            </a:r>
          </a:p>
          <a:p>
            <a:r>
              <a:rPr lang="en-US" dirty="0" smtClean="0"/>
              <a:t>Has received Nitroglycerin and Terbutaline</a:t>
            </a:r>
          </a:p>
          <a:p>
            <a:r>
              <a:rPr lang="en-US" dirty="0" smtClean="0"/>
              <a:t>Still bleeding (now EBL 1500mL)</a:t>
            </a:r>
          </a:p>
          <a:p>
            <a:r>
              <a:rPr lang="en-US" dirty="0" smtClean="0"/>
              <a:t>2 units PRBCs infusing</a:t>
            </a:r>
          </a:p>
          <a:p>
            <a:endParaRPr lang="en-US" dirty="0"/>
          </a:p>
          <a:p>
            <a:r>
              <a:rPr lang="en-US" dirty="0" smtClean="0"/>
              <a:t>What next?</a:t>
            </a:r>
          </a:p>
          <a:p>
            <a:pPr lvl="1"/>
            <a:r>
              <a:rPr lang="en-US" dirty="0" smtClean="0"/>
              <a:t>Stage 3 hemorrhage initiated</a:t>
            </a:r>
          </a:p>
          <a:p>
            <a:pPr lvl="1"/>
            <a:r>
              <a:rPr lang="en-US" dirty="0" smtClean="0"/>
              <a:t>What do you prepare to transfuse?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9529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Prepare to transfuse an additional 2 units PRBCs with 2 units FFP</a:t>
            </a:r>
          </a:p>
          <a:p>
            <a:r>
              <a:rPr lang="en-US" dirty="0" smtClean="0"/>
              <a:t>Blood bank should be preparing additional PRBCs, FFP, and platelets for use after that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9529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Surgery successful</a:t>
            </a:r>
          </a:p>
          <a:p>
            <a:r>
              <a:rPr lang="en-US" dirty="0" smtClean="0"/>
              <a:t>PRBCs and FFP transfusing</a:t>
            </a:r>
          </a:p>
          <a:p>
            <a:endParaRPr lang="en-US" dirty="0"/>
          </a:p>
          <a:p>
            <a:r>
              <a:rPr lang="en-US" dirty="0" smtClean="0"/>
              <a:t>To L&amp;D or ICU for close monitoring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952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 of PPH*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At &lt;1000mL orthostatic tachycardia occurs</a:t>
            </a:r>
          </a:p>
          <a:p>
            <a:pPr lvl="1"/>
            <a:r>
              <a:rPr lang="en-US" dirty="0" smtClean="0"/>
              <a:t>15% deficit</a:t>
            </a:r>
          </a:p>
          <a:p>
            <a:r>
              <a:rPr lang="en-US" dirty="0" smtClean="0"/>
              <a:t>At 1000-1500mL resting tachycardia and orthostatic hypotension occur</a:t>
            </a:r>
          </a:p>
          <a:p>
            <a:pPr lvl="1"/>
            <a:r>
              <a:rPr lang="en-US" dirty="0" smtClean="0"/>
              <a:t>15-25% deficit</a:t>
            </a:r>
          </a:p>
          <a:p>
            <a:r>
              <a:rPr lang="en-US" dirty="0" smtClean="0"/>
              <a:t>At 1500-2500mL resting hypotension and oliguria occur</a:t>
            </a:r>
          </a:p>
          <a:p>
            <a:pPr lvl="1"/>
            <a:r>
              <a:rPr lang="en-US" dirty="0" smtClean="0"/>
              <a:t>25-40% deficit</a:t>
            </a:r>
          </a:p>
          <a:p>
            <a:r>
              <a:rPr lang="en-US" dirty="0" smtClean="0"/>
              <a:t>Over 2500mL EBL leads to cardiovascular collapse; patient obtunded</a:t>
            </a:r>
          </a:p>
          <a:p>
            <a:pPr lvl="1"/>
            <a:r>
              <a:rPr lang="en-US" dirty="0" smtClean="0"/>
              <a:t>&gt;40% deficit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324600"/>
            <a:ext cx="807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</a:rPr>
              <a:t>California Maternal Quality Care Collaborative.  A California Toolkit to Transform Maternity Care.  Improving Healthcare Response to Obstetric Hemorrhage Version 2.0.  A California Quality Improvement Toolkit.  March 24,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868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Etiologies of PPH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Uterine atony</a:t>
            </a:r>
          </a:p>
          <a:p>
            <a:r>
              <a:rPr lang="en-US" dirty="0" smtClean="0"/>
              <a:t>Lacerations or hematomas</a:t>
            </a:r>
          </a:p>
          <a:p>
            <a:r>
              <a:rPr lang="en-US" dirty="0" smtClean="0"/>
              <a:t>Retained placenta</a:t>
            </a:r>
          </a:p>
          <a:p>
            <a:r>
              <a:rPr lang="en-US" dirty="0" smtClean="0"/>
              <a:t>Coagulopathy</a:t>
            </a:r>
          </a:p>
          <a:p>
            <a:r>
              <a:rPr lang="en-US" dirty="0" smtClean="0"/>
              <a:t>Uterine rupture</a:t>
            </a:r>
          </a:p>
          <a:p>
            <a:r>
              <a:rPr lang="en-US" dirty="0" smtClean="0"/>
              <a:t>Uterine inversion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543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 for PPH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Medium Risk</a:t>
            </a:r>
          </a:p>
          <a:p>
            <a:pPr lvl="1"/>
            <a:r>
              <a:rPr lang="en-US" dirty="0" smtClean="0"/>
              <a:t>Prior Cesarean section or uterine surgery</a:t>
            </a:r>
          </a:p>
          <a:p>
            <a:pPr lvl="1"/>
            <a:r>
              <a:rPr lang="en-US" dirty="0" smtClean="0"/>
              <a:t>Multiple gestation</a:t>
            </a:r>
          </a:p>
          <a:p>
            <a:pPr lvl="1"/>
            <a:r>
              <a:rPr lang="en-US" dirty="0" smtClean="0"/>
              <a:t>&gt;4 prior vaginal births</a:t>
            </a:r>
          </a:p>
          <a:p>
            <a:pPr lvl="1"/>
            <a:r>
              <a:rPr lang="en-US" dirty="0" smtClean="0"/>
              <a:t>Chorioamnionitis</a:t>
            </a:r>
          </a:p>
          <a:p>
            <a:pPr lvl="1"/>
            <a:r>
              <a:rPr lang="en-US" dirty="0" smtClean="0"/>
              <a:t>History of prior PPH</a:t>
            </a:r>
          </a:p>
          <a:p>
            <a:pPr lvl="1"/>
            <a:r>
              <a:rPr lang="en-US" dirty="0" smtClean="0"/>
              <a:t>Large uterine fibroids</a:t>
            </a:r>
          </a:p>
          <a:p>
            <a:r>
              <a:rPr lang="en-US" dirty="0" smtClean="0"/>
              <a:t>High Risk</a:t>
            </a:r>
          </a:p>
          <a:p>
            <a:r>
              <a:rPr lang="en-US" dirty="0" smtClean="0"/>
              <a:t>Ongoing Risks (develop during labor)</a:t>
            </a:r>
          </a:p>
          <a:p>
            <a:r>
              <a:rPr lang="en-US" dirty="0" smtClean="0"/>
              <a:t>Postpartum Risks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485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 for PPH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Medium Risk</a:t>
            </a:r>
          </a:p>
          <a:p>
            <a:r>
              <a:rPr lang="en-US" dirty="0" smtClean="0"/>
              <a:t>High Risk</a:t>
            </a:r>
          </a:p>
          <a:p>
            <a:pPr lvl="1"/>
            <a:r>
              <a:rPr lang="en-US" dirty="0" smtClean="0"/>
              <a:t>Placenta previa or low-lying placenta</a:t>
            </a:r>
          </a:p>
          <a:p>
            <a:pPr lvl="1"/>
            <a:r>
              <a:rPr lang="en-US" dirty="0" smtClean="0"/>
              <a:t>Suspected placenta accreta or percreta</a:t>
            </a:r>
          </a:p>
          <a:p>
            <a:pPr lvl="1"/>
            <a:r>
              <a:rPr lang="en-US" dirty="0" smtClean="0"/>
              <a:t>Hematocrit &lt;30 and other risk factors</a:t>
            </a:r>
          </a:p>
          <a:p>
            <a:pPr lvl="1"/>
            <a:r>
              <a:rPr lang="en-US" dirty="0" smtClean="0"/>
              <a:t>Platelets &lt;100,000</a:t>
            </a:r>
          </a:p>
          <a:p>
            <a:pPr lvl="1"/>
            <a:r>
              <a:rPr lang="en-US" dirty="0" smtClean="0"/>
              <a:t>Active bleeding on admission</a:t>
            </a:r>
          </a:p>
          <a:p>
            <a:pPr lvl="1"/>
            <a:r>
              <a:rPr lang="en-US" dirty="0" smtClean="0"/>
              <a:t>Known coagulopathy</a:t>
            </a:r>
          </a:p>
          <a:p>
            <a:r>
              <a:rPr lang="en-US" dirty="0" smtClean="0"/>
              <a:t>Ongoing Risks (develop during labor)</a:t>
            </a:r>
          </a:p>
          <a:p>
            <a:r>
              <a:rPr lang="en-US" dirty="0" smtClean="0"/>
              <a:t>Postpartum Risks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1801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6177</TotalTime>
  <Words>2910</Words>
  <Application>Microsoft Macintosh PowerPoint</Application>
  <PresentationFormat>On-screen Show (4:3)</PresentationFormat>
  <Paragraphs>503</Paragraphs>
  <Slides>53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Calibri</vt:lpstr>
      <vt:lpstr>Constantia</vt:lpstr>
      <vt:lpstr>Wingdings 2</vt:lpstr>
      <vt:lpstr>Flow</vt:lpstr>
      <vt:lpstr>Postpartum Hemorrhage Management   Based on the California Collaborative Toolkit</vt:lpstr>
      <vt:lpstr>Maternal Physiology Overview*</vt:lpstr>
      <vt:lpstr>Postpartum Hemorrhage: Why is it Important?</vt:lpstr>
      <vt:lpstr>What is PPH?</vt:lpstr>
      <vt:lpstr>Symptoms of PPH</vt:lpstr>
      <vt:lpstr>Symptoms of PPH*</vt:lpstr>
      <vt:lpstr>Etiologies of PPH</vt:lpstr>
      <vt:lpstr>Risk Factors for PPH</vt:lpstr>
      <vt:lpstr>Risk Factors for PPH</vt:lpstr>
      <vt:lpstr>Risk Factors for PPH</vt:lpstr>
      <vt:lpstr>Risk Factors for PPH</vt:lpstr>
      <vt:lpstr>Prevention of PPH</vt:lpstr>
      <vt:lpstr>Treatment of PPH (2 goals)</vt:lpstr>
      <vt:lpstr>Treatment of PPH: Homeostasis</vt:lpstr>
      <vt:lpstr>Treatment of PPH: Stop the Hemorrhage</vt:lpstr>
      <vt:lpstr> Bakri Balloon</vt:lpstr>
      <vt:lpstr>Bakri Balloon</vt:lpstr>
      <vt:lpstr>Blood Components</vt:lpstr>
      <vt:lpstr>Guideline for Replacing Blood: CMQCC Transfusion Guidelines*</vt:lpstr>
      <vt:lpstr>California Maternity Quality Care Collaborative*</vt:lpstr>
      <vt:lpstr>Stage 0 Hemorrhage: All Patients</vt:lpstr>
      <vt:lpstr>Quantifying Blood Loss</vt:lpstr>
      <vt:lpstr>Stage 1 Hemorrhage</vt:lpstr>
      <vt:lpstr>Stage 2 Hemorrhage</vt:lpstr>
      <vt:lpstr>Stage 3 Hemorrhage</vt:lpstr>
      <vt:lpstr>Commonly Used Medications</vt:lpstr>
      <vt:lpstr>PowerPoint Presentation</vt:lpstr>
      <vt:lpstr>Scenario 1</vt:lpstr>
      <vt:lpstr>Scenario 1</vt:lpstr>
      <vt:lpstr>Scenario 1</vt:lpstr>
      <vt:lpstr>Scenario 1</vt:lpstr>
      <vt:lpstr>Scenario 1</vt:lpstr>
      <vt:lpstr>Scenario 1</vt:lpstr>
      <vt:lpstr>Scenario 1</vt:lpstr>
      <vt:lpstr>Scenario 1</vt:lpstr>
      <vt:lpstr>Scenario 1</vt:lpstr>
      <vt:lpstr>Scenario 1</vt:lpstr>
      <vt:lpstr>Scenario 2</vt:lpstr>
      <vt:lpstr>Scenario 2</vt:lpstr>
      <vt:lpstr>Scenario 2</vt:lpstr>
      <vt:lpstr> Scenario 2</vt:lpstr>
      <vt:lpstr>Scenario 2</vt:lpstr>
      <vt:lpstr>Scenario 2</vt:lpstr>
      <vt:lpstr>Scenario 3</vt:lpstr>
      <vt:lpstr>Scenario 3</vt:lpstr>
      <vt:lpstr>Scenario 3</vt:lpstr>
      <vt:lpstr>Scenario 3</vt:lpstr>
      <vt:lpstr>Scenario 3</vt:lpstr>
      <vt:lpstr>Scenario 3</vt:lpstr>
      <vt:lpstr>Scenario 3</vt:lpstr>
      <vt:lpstr>Scenario 3</vt:lpstr>
      <vt:lpstr>Scenario 3</vt:lpstr>
      <vt:lpstr>Scenario 3</vt:lpstr>
    </vt:vector>
  </TitlesOfParts>
  <Company>St Anthony's Medical Center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Durbin, Kaci</dc:creator>
  <cp:lastModifiedBy>Kaci Durbin</cp:lastModifiedBy>
  <cp:revision>51</cp:revision>
  <cp:lastPrinted>2016-11-21T18:10:39Z</cp:lastPrinted>
  <dcterms:created xsi:type="dcterms:W3CDTF">2016-11-16T19:39:03Z</dcterms:created>
  <dcterms:modified xsi:type="dcterms:W3CDTF">2018-02-03T03:49:51Z</dcterms:modified>
</cp:coreProperties>
</file>